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  <a:srgbClr val="71A8AC"/>
    <a:srgbClr val="006D7B"/>
    <a:srgbClr val="5B9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52B4912F-DC40-4D46-B853-9C6A600EBAC6}" type="datetimeFigureOut">
              <a:rPr lang="fr-FR" smtClean="0"/>
              <a:t>07/07/2022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5FD7D57-6357-4DF1-8460-330D7F61518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622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E142-E8CA-4679-8646-4618D73F04F1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04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92D2-4AA5-4B61-BCF6-7C5C800ADEC6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672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749C-7120-4635-8766-3D1F7CD4F2D8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870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F202-6C13-417B-8D2E-11B5BBA6979F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86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6A63-C55D-4CB0-A3AA-4C1B3938540F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420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CEDAC-73E6-4294-B80E-C80A224E18CD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13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C07E-28B9-426B-8220-8CF1574DDE27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10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96FD-42AC-4FDD-8EFE-411931F013E7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97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9EA2-F96F-4CBD-B028-CA91F67E25CE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486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9BC54-4409-4BC5-A454-21A7093F9734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18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A138-20DD-4657-994F-03D640B2652A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67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0EB14-388D-4AEC-AD7E-4BEAB1747673}" type="datetime1">
              <a:rPr lang="fr-FR" smtClean="0"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Réf. : COM - FO – Programme RH – Mise en place prévention              V0 du 19/01/2021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48D2-3DDF-46B8-B997-9153804C20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158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>
            <a:extLst>
              <a:ext uri="{FF2B5EF4-FFF2-40B4-BE49-F238E27FC236}">
                <a16:creationId xmlns:a16="http://schemas.microsoft.com/office/drawing/2014/main" id="{802BF7E7-2CE4-40CD-9B72-56B63330A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85919"/>
          <a:stretch/>
        </p:blipFill>
        <p:spPr>
          <a:xfrm>
            <a:off x="0" y="0"/>
            <a:ext cx="812800" cy="106877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6273" y="163658"/>
            <a:ext cx="5982710" cy="843988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fr-FR" sz="2400" cap="all" dirty="0">
                <a:solidFill>
                  <a:srgbClr val="006D7B"/>
                </a:solidFill>
                <a:latin typeface="Century Gothic" panose="020B0502020202020204" pitchFamily="34" charset="0"/>
              </a:rPr>
              <a:t>REPRESENTANTS DU PERSONNEL AU CSE OU A LA CSSCT – INITIAL</a:t>
            </a:r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2945291" y="4008903"/>
            <a:ext cx="6692367" cy="78243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pPr algn="r"/>
            <a:r>
              <a:rPr lang="fr-FR" sz="4400" b="0" dirty="0">
                <a:solidFill>
                  <a:schemeClr val="bg1"/>
                </a:solidFill>
                <a:latin typeface="Century Gothic" panose="020B0502020202020204" pitchFamily="34" charset="0"/>
              </a:rPr>
              <a:t>RESSOURCES HUMAINES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39783" y="1313336"/>
            <a:ext cx="3378909" cy="1059432"/>
          </a:xfrm>
          <a:prstGeom prst="rect">
            <a:avLst/>
          </a:prstGeom>
          <a:ln>
            <a:noFill/>
          </a:ln>
        </p:spPr>
        <p:txBody>
          <a:bodyPr wrap="square" lIns="104306" tIns="52153" rIns="104306" bIns="52153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OBJECTIFS</a:t>
            </a:r>
          </a:p>
          <a:p>
            <a:pPr marL="266700" indent="-174625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Permettre aux membres de la délégation du personnel du CSE de bénéficier de la formation nécessaire à l’exercice de leurs missions en matière de santé, de sécurité et de conditions de travail conformément à l’Article L 2315-18 du Code du Travail.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019201" y="2319239"/>
            <a:ext cx="3460819" cy="6291634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PROGRAMME</a:t>
            </a:r>
          </a:p>
          <a:p>
            <a:pPr algn="just"/>
            <a:endParaRPr lang="fr-FR" sz="1000" b="1" dirty="0">
              <a:solidFill>
                <a:srgbClr val="225B7B"/>
              </a:solidFill>
              <a:ea typeface="+mj-ea"/>
              <a:cs typeface="+mj-cs"/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1. Les enjeux de la prévention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Hygiène, sécurité et conditions de travail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Responsabilité civile et pénale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2. Les acteurs de l'hygiène et sécurité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Acteurs internes et externes (DIRECCTE, CARSAT, médecin du travail...)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Encadrement : délégation de pouvoir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3. Les Prérogatives du CSE en matière de SSCT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Aspect réglementaire, le fonctionnement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Les rôles et missions, les responsabilités et les limites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Savoir privilégier le dialogue social et accompagner les transformations par la concertation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4. Cadre réglementaire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Danger grave et Imminent,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Sources du Code du Travail, Programme annuel de prévention…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5. Etudier les accidents du travail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Définitions AT/MP, accident de trajet, TF/TG, enjeux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Résolution des problèmes par la méthode de l’arbre des causes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6. La Visite Sécurité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Facteurs potentiels d’accidents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Les moyens d’observation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Savoir échanger avec les salariés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✓ Savoir aborder les sujets et argumenter en réunion</a:t>
            </a:r>
          </a:p>
          <a:p>
            <a:r>
              <a:rPr lang="fr-FR" sz="1000" dirty="0">
                <a:solidFill>
                  <a:srgbClr val="434343"/>
                </a:solidFill>
              </a:rPr>
              <a:t>7. Analyser une Situation de Travail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Les principaux types de risques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Identification, analyse, hiérarchisation des risques et     réalisation du Document unique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Principes généraux de prévention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Mesures de prévention, cotation et mesure de l’efficacité</a:t>
            </a:r>
          </a:p>
          <a:p>
            <a:r>
              <a:rPr lang="fr-FR" sz="1000" dirty="0">
                <a:solidFill>
                  <a:srgbClr val="434343"/>
                </a:solidFill>
              </a:rPr>
              <a:t>✓ Pénibilité au travail</a:t>
            </a:r>
          </a:p>
        </p:txBody>
      </p:sp>
      <p:grpSp>
        <p:nvGrpSpPr>
          <p:cNvPr id="21" name="Groupe 20"/>
          <p:cNvGrpSpPr/>
          <p:nvPr/>
        </p:nvGrpSpPr>
        <p:grpSpPr>
          <a:xfrm>
            <a:off x="4500710" y="1458267"/>
            <a:ext cx="2736304" cy="4955252"/>
            <a:chOff x="4428703" y="2089257"/>
            <a:chExt cx="2736304" cy="4695163"/>
          </a:xfrm>
        </p:grpSpPr>
        <p:sp>
          <p:nvSpPr>
            <p:cNvPr id="22" name="Rectangle 21"/>
            <p:cNvSpPr/>
            <p:nvPr/>
          </p:nvSpPr>
          <p:spPr>
            <a:xfrm>
              <a:off x="4428703" y="2089257"/>
              <a:ext cx="2736304" cy="4695163"/>
            </a:xfrm>
            <a:prstGeom prst="rect">
              <a:avLst/>
            </a:prstGeom>
            <a:solidFill>
              <a:srgbClr val="71A8A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989112" y="2155249"/>
              <a:ext cx="2160240" cy="3608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1"/>
                  </a:solidFill>
                </a:rPr>
                <a:t>Prérequis : 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Connaissance des postes de travail de l’entreprise et des principaux risques.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Public : 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Toute personne désignée au CSE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Durée : </a:t>
              </a:r>
            </a:p>
            <a:p>
              <a:r>
                <a:rPr lang="fr-FR" sz="1050" b="1" dirty="0">
                  <a:solidFill>
                    <a:schemeClr val="bg1"/>
                  </a:solidFill>
                </a:rPr>
                <a:t>5 jours soit 35 heures,</a:t>
              </a:r>
            </a:p>
            <a:p>
              <a:r>
                <a:rPr lang="fr-FR" sz="1050" b="1" dirty="0">
                  <a:solidFill>
                    <a:schemeClr val="bg1"/>
                  </a:solidFill>
                </a:rPr>
                <a:t>De 1 à 10 stagiaires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Dates et horaires :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À définir avec l’entreprise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Tarif :</a:t>
              </a:r>
            </a:p>
            <a:p>
              <a:endParaRPr lang="fr-FR" sz="1050" b="1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Modalités et délais d’accès :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Entrée en formation sur date programmée dès contractualisation </a:t>
              </a:r>
            </a:p>
            <a:p>
              <a:endParaRPr lang="fr-FR" sz="1050" dirty="0">
                <a:solidFill>
                  <a:schemeClr val="bg1"/>
                </a:solidFill>
              </a:endParaRPr>
            </a:p>
            <a:p>
              <a:r>
                <a:rPr lang="fr-FR" sz="1050" b="1" dirty="0">
                  <a:solidFill>
                    <a:schemeClr val="bg1"/>
                  </a:solidFill>
                </a:rPr>
                <a:t>Formation assurée par : </a:t>
              </a:r>
            </a:p>
            <a:p>
              <a:r>
                <a:rPr lang="fr-FR" sz="1050" dirty="0">
                  <a:solidFill>
                    <a:schemeClr val="bg1"/>
                  </a:solidFill>
                </a:rPr>
                <a:t>Lucile DUTHU</a:t>
              </a:r>
            </a:p>
          </p:txBody>
        </p:sp>
      </p:grp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4BB9854-EC86-42DE-A2AF-2A469892DFA2}"/>
              </a:ext>
            </a:extLst>
          </p:cNvPr>
          <p:cNvCxnSpPr/>
          <p:nvPr/>
        </p:nvCxnSpPr>
        <p:spPr>
          <a:xfrm flipV="1">
            <a:off x="1122988" y="1378684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 40">
            <a:extLst>
              <a:ext uri="{FF2B5EF4-FFF2-40B4-BE49-F238E27FC236}">
                <a16:creationId xmlns:a16="http://schemas.microsoft.com/office/drawing/2014/main" id="{1A03B03F-9B17-4E6B-A6A4-34B1540C65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1693342"/>
            <a:ext cx="288000" cy="288000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9B76FE61-A2BE-40F1-A0CA-E3ED5A1EC5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2372768"/>
            <a:ext cx="288000" cy="288000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F1BB5531-B39B-49F3-84E6-71716109C1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07" y="2894622"/>
            <a:ext cx="288000" cy="288000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2A2BB9D6-1695-4775-9627-E727F4B371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07" y="4076123"/>
            <a:ext cx="288000" cy="288000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93E1B075-F8BC-496A-A019-27A595A4B8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727" y="5346700"/>
            <a:ext cx="288000" cy="288000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23444C28-30F5-4D9B-A132-86BB83E089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05" y="647207"/>
            <a:ext cx="650296" cy="650296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4EA8791E-1DF5-4976-B7FE-3BE424FD2828}"/>
              </a:ext>
            </a:extLst>
          </p:cNvPr>
          <p:cNvSpPr txBox="1"/>
          <p:nvPr/>
        </p:nvSpPr>
        <p:spPr>
          <a:xfrm>
            <a:off x="991673" y="1078483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71A8AC"/>
                </a:solidFill>
                <a:latin typeface="Century Gothic" panose="020B0502020202020204" pitchFamily="34" charset="0"/>
              </a:rPr>
              <a:t>FORMATION</a:t>
            </a:r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C7E6D3A8-CDC4-4994-B8D8-7DF2B99E6C48}"/>
              </a:ext>
            </a:extLst>
          </p:cNvPr>
          <p:cNvCxnSpPr/>
          <p:nvPr/>
        </p:nvCxnSpPr>
        <p:spPr>
          <a:xfrm flipV="1">
            <a:off x="1122988" y="2391247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 34">
            <a:extLst>
              <a:ext uri="{FF2B5EF4-FFF2-40B4-BE49-F238E27FC236}">
                <a16:creationId xmlns:a16="http://schemas.microsoft.com/office/drawing/2014/main" id="{7574C3B3-6916-4F56-84AA-CE4ACDAAF16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960" y="4698628"/>
            <a:ext cx="288000" cy="288000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4D38B2C5-8287-4CCA-B4CF-0EEE42B7EEE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491" y="9102644"/>
            <a:ext cx="1728192" cy="947719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9B46A6CC-DF86-4205-B0ED-13AD56FE43E5}"/>
              </a:ext>
            </a:extLst>
          </p:cNvPr>
          <p:cNvSpPr txBox="1"/>
          <p:nvPr/>
        </p:nvSpPr>
        <p:spPr>
          <a:xfrm>
            <a:off x="1116239" y="9537349"/>
            <a:ext cx="221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900" dirty="0">
                <a:solidFill>
                  <a:srgbClr val="434343"/>
                </a:solidFill>
              </a:rPr>
              <a:t>Michaël BERTREUX</a:t>
            </a:r>
          </a:p>
          <a:p>
            <a:pPr lvl="0" algn="ctr"/>
            <a:r>
              <a:rPr lang="fr-FR" sz="900" dirty="0">
                <a:solidFill>
                  <a:srgbClr val="434343"/>
                </a:solidFill>
              </a:rPr>
              <a:t>Tél : 06.33.01.47.93</a:t>
            </a:r>
          </a:p>
          <a:p>
            <a:pPr lvl="0" algn="ctr"/>
            <a:r>
              <a:rPr lang="fr-FR" sz="900" dirty="0">
                <a:solidFill>
                  <a:srgbClr val="434343"/>
                </a:solidFill>
              </a:rPr>
              <a:t>mbertreux@maisondesentreprises.com</a:t>
            </a:r>
          </a:p>
          <a:p>
            <a:pPr lvl="0" algn="ctr"/>
            <a:endParaRPr lang="fr-FR" sz="900" dirty="0">
              <a:solidFill>
                <a:srgbClr val="434343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70A398B-B7F9-4ED3-8305-681B5B0E396E}"/>
              </a:ext>
            </a:extLst>
          </p:cNvPr>
          <p:cNvSpPr/>
          <p:nvPr/>
        </p:nvSpPr>
        <p:spPr>
          <a:xfrm>
            <a:off x="1662352" y="9303450"/>
            <a:ext cx="11817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100" b="1" dirty="0">
                <a:solidFill>
                  <a:srgbClr val="71A8AC"/>
                </a:solidFill>
              </a:rPr>
              <a:t>VOTRE CONTACT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502A83-257B-4A77-9324-6A8143B0B144}"/>
              </a:ext>
            </a:extLst>
          </p:cNvPr>
          <p:cNvSpPr/>
          <p:nvPr/>
        </p:nvSpPr>
        <p:spPr>
          <a:xfrm>
            <a:off x="1200874" y="9303451"/>
            <a:ext cx="2063921" cy="72943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F3EC4D59-D768-4F6A-AA33-5EE88D626F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01" y="9045012"/>
            <a:ext cx="531492" cy="531492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37553" y="10182429"/>
            <a:ext cx="6217813" cy="447633"/>
          </a:xfrm>
        </p:spPr>
        <p:txBody>
          <a:bodyPr/>
          <a:lstStyle/>
          <a:p>
            <a:r>
              <a:rPr lang="fr-FR" i="1" dirty="0"/>
              <a:t>Réf. : COM - FO – Programme QHSE – représentants du personnel au CSE ou à la CSSCT       </a:t>
            </a:r>
          </a:p>
          <a:p>
            <a:r>
              <a:rPr lang="fr-FR" i="1" dirty="0"/>
              <a:t>      V0 du 18/05/2021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58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>
            <a:extLst>
              <a:ext uri="{FF2B5EF4-FFF2-40B4-BE49-F238E27FC236}">
                <a16:creationId xmlns:a16="http://schemas.microsoft.com/office/drawing/2014/main" id="{802BF7E7-2CE4-40CD-9B72-56B63330A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85919"/>
          <a:stretch/>
        </p:blipFill>
        <p:spPr>
          <a:xfrm>
            <a:off x="0" y="0"/>
            <a:ext cx="812800" cy="106877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6273" y="163658"/>
            <a:ext cx="6594990" cy="967099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fr-FR" sz="2800" cap="all" dirty="0">
                <a:solidFill>
                  <a:srgbClr val="006D7B"/>
                </a:solidFill>
                <a:latin typeface="Century Gothic" panose="020B0502020202020204" pitchFamily="34" charset="0"/>
              </a:rPr>
              <a:t>REPRESENTANTS DU PERSONNEL AU CSE OU A LA CSSCT</a:t>
            </a:r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2945291" y="4008903"/>
            <a:ext cx="6692367" cy="78243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pPr algn="r"/>
            <a:r>
              <a:rPr lang="fr-FR" sz="4400" b="0" dirty="0">
                <a:solidFill>
                  <a:schemeClr val="bg1"/>
                </a:solidFill>
                <a:latin typeface="Century Gothic" panose="020B0502020202020204" pitchFamily="34" charset="0"/>
              </a:rPr>
              <a:t>RESSOURCES HUMAINES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4BB9854-EC86-42DE-A2AF-2A469892DFA2}"/>
              </a:ext>
            </a:extLst>
          </p:cNvPr>
          <p:cNvCxnSpPr/>
          <p:nvPr/>
        </p:nvCxnSpPr>
        <p:spPr>
          <a:xfrm flipV="1">
            <a:off x="1338747" y="3703075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 40">
            <a:extLst>
              <a:ext uri="{FF2B5EF4-FFF2-40B4-BE49-F238E27FC236}">
                <a16:creationId xmlns:a16="http://schemas.microsoft.com/office/drawing/2014/main" id="{1A03B03F-9B17-4E6B-A6A4-34B1540C65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1693342"/>
            <a:ext cx="288000" cy="288000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9B76FE61-A2BE-40F1-A0CA-E3ED5A1EC5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1674292"/>
            <a:ext cx="288000" cy="288000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F1BB5531-B39B-49F3-84E6-71716109C1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967" y="2394340"/>
            <a:ext cx="288000" cy="288000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2A2BB9D6-1695-4775-9627-E727F4B371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2638715"/>
            <a:ext cx="288000" cy="288000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93E1B075-F8BC-496A-A019-27A595A4B8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127" y="3358795"/>
            <a:ext cx="288000" cy="288000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23444C28-30F5-4D9B-A132-86BB83E089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704" y="348314"/>
            <a:ext cx="650296" cy="650296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4EA8791E-1DF5-4976-B7FE-3BE424FD2828}"/>
              </a:ext>
            </a:extLst>
          </p:cNvPr>
          <p:cNvSpPr txBox="1"/>
          <p:nvPr/>
        </p:nvSpPr>
        <p:spPr>
          <a:xfrm>
            <a:off x="991673" y="1078483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71A8AC"/>
                </a:solidFill>
                <a:latin typeface="Century Gothic" panose="020B0502020202020204" pitchFamily="34" charset="0"/>
              </a:rPr>
              <a:t>FORMATION</a:t>
            </a:r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C7E6D3A8-CDC4-4994-B8D8-7DF2B99E6C48}"/>
              </a:ext>
            </a:extLst>
          </p:cNvPr>
          <p:cNvCxnSpPr/>
          <p:nvPr/>
        </p:nvCxnSpPr>
        <p:spPr>
          <a:xfrm flipV="1">
            <a:off x="1319038" y="3032489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D77C6BB8-61E4-40E6-AFF7-1D09E8BEB8AD}"/>
              </a:ext>
            </a:extLst>
          </p:cNvPr>
          <p:cNvSpPr txBox="1"/>
          <p:nvPr/>
        </p:nvSpPr>
        <p:spPr>
          <a:xfrm>
            <a:off x="1227810" y="3032489"/>
            <a:ext cx="6001790" cy="597767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VALIDATION</a:t>
            </a:r>
          </a:p>
          <a:p>
            <a:pPr marL="97786"/>
            <a:endParaRPr lang="fr-FR" sz="1000" dirty="0">
              <a:solidFill>
                <a:srgbClr val="434343"/>
              </a:solidFill>
            </a:endParaRP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Remise d’une attestation de formation attestant l’acquisition des compétences attendues.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C4DEE000-6A84-4711-A8AA-46D3D83C2F1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08" y="8955052"/>
            <a:ext cx="1728192" cy="947719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2609865A-9CC8-4B3B-8140-66D223071E3B}"/>
              </a:ext>
            </a:extLst>
          </p:cNvPr>
          <p:cNvSpPr txBox="1"/>
          <p:nvPr/>
        </p:nvSpPr>
        <p:spPr>
          <a:xfrm>
            <a:off x="1088711" y="9332305"/>
            <a:ext cx="2215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900" dirty="0">
                <a:solidFill>
                  <a:srgbClr val="434343"/>
                </a:solidFill>
              </a:rPr>
              <a:t>Michaël BERTREUX</a:t>
            </a:r>
          </a:p>
          <a:p>
            <a:pPr lvl="0" algn="ctr"/>
            <a:r>
              <a:rPr lang="fr-FR" sz="900" dirty="0">
                <a:solidFill>
                  <a:srgbClr val="434343"/>
                </a:solidFill>
              </a:rPr>
              <a:t>Tél : 06.33.01.47.93</a:t>
            </a:r>
          </a:p>
          <a:p>
            <a:pPr lvl="0" algn="ctr"/>
            <a:r>
              <a:rPr lang="fr-FR" sz="900" dirty="0">
                <a:solidFill>
                  <a:srgbClr val="434343"/>
                </a:solidFill>
              </a:rPr>
              <a:t>mbertreux@maisondesentreprises.com</a:t>
            </a:r>
          </a:p>
          <a:p>
            <a:pPr lvl="0" algn="ctr"/>
            <a:endParaRPr lang="fr-FR" sz="900" dirty="0">
              <a:solidFill>
                <a:srgbClr val="434343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7A860E-38F9-4581-8468-C822D7941222}"/>
              </a:ext>
            </a:extLst>
          </p:cNvPr>
          <p:cNvSpPr/>
          <p:nvPr/>
        </p:nvSpPr>
        <p:spPr>
          <a:xfrm>
            <a:off x="1634824" y="9098406"/>
            <a:ext cx="11817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100" b="1" dirty="0">
                <a:solidFill>
                  <a:srgbClr val="71A8AC"/>
                </a:solidFill>
              </a:rPr>
              <a:t>VOTRE CONTACT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748D92-6132-4A34-948A-615B71A32916}"/>
              </a:ext>
            </a:extLst>
          </p:cNvPr>
          <p:cNvSpPr/>
          <p:nvPr/>
        </p:nvSpPr>
        <p:spPr>
          <a:xfrm>
            <a:off x="1173346" y="9098407"/>
            <a:ext cx="2063921" cy="729439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97A52E6B-B223-4A90-A9BB-7993443F4F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3" y="8839968"/>
            <a:ext cx="531492" cy="531492"/>
          </a:xfrm>
          <a:prstGeom prst="rect">
            <a:avLst/>
          </a:prstGeom>
        </p:spPr>
      </p:pic>
      <p:sp>
        <p:nvSpPr>
          <p:cNvPr id="25" name="ZoneTexte 22">
            <a:extLst>
              <a:ext uri="{FF2B5EF4-FFF2-40B4-BE49-F238E27FC236}">
                <a16:creationId xmlns:a16="http://schemas.microsoft.com/office/drawing/2014/main" id="{9EB4864E-386E-418A-888B-BA0033A5378C}"/>
              </a:ext>
            </a:extLst>
          </p:cNvPr>
          <p:cNvSpPr txBox="1"/>
          <p:nvPr/>
        </p:nvSpPr>
        <p:spPr>
          <a:xfrm>
            <a:off x="1319038" y="3660486"/>
            <a:ext cx="56886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sz="1200" b="1" dirty="0">
                <a:solidFill>
                  <a:srgbClr val="71A8AC"/>
                </a:solidFill>
              </a:rPr>
              <a:t>ACCESSIBILITE PSH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A la Maison des Entreprises : 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Salles de formation situées en RDC, accessibles en fauteuil roulant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Bâtiments accessibles par rampe d’accès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Places de parking réservées aux personnes en situation de handicap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Il est possible de mettre en place un accompagnement personnalisé en contactant le référent handicap de DEFI2 CONSEIL…</a:t>
            </a:r>
          </a:p>
          <a:p>
            <a:endParaRPr lang="fr-FR" sz="1000" dirty="0">
              <a:solidFill>
                <a:srgbClr val="434343"/>
              </a:solidFill>
            </a:endParaRPr>
          </a:p>
          <a:p>
            <a:r>
              <a:rPr lang="fr-FR" sz="1000" dirty="0">
                <a:solidFill>
                  <a:srgbClr val="434343"/>
                </a:solidFill>
              </a:rPr>
              <a:t>En entreprise : 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Selon les conditions d’accessibilité de l’entreprise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Tarif :</a:t>
            </a:r>
          </a:p>
          <a:p>
            <a:r>
              <a:rPr lang="fr-FR" sz="1200" dirty="0">
                <a:solidFill>
                  <a:schemeClr val="bg1"/>
                </a:solidFill>
              </a:rPr>
              <a:t>Nous consulter pour étude de prise en charge</a:t>
            </a:r>
          </a:p>
          <a:p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</a:rPr>
              <a:t>Modalités et délais d’accès :</a:t>
            </a:r>
          </a:p>
          <a:p>
            <a:r>
              <a:rPr lang="fr-FR" sz="1200" dirty="0">
                <a:solidFill>
                  <a:schemeClr val="bg1"/>
                </a:solidFill>
              </a:rPr>
              <a:t>Entrée en formation sur date programmée dès contractualisation </a:t>
            </a:r>
          </a:p>
          <a:p>
            <a:endParaRPr lang="fr-FR" sz="1200" b="1" dirty="0">
              <a:solidFill>
                <a:srgbClr val="71A8AC"/>
              </a:solidFill>
              <a:ea typeface="+mj-ea"/>
              <a:cs typeface="+mj-cs"/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CD7E1CE0-4308-4B5C-BA28-CA55D33E96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0706" y="9091116"/>
            <a:ext cx="1552312" cy="830022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1104576" y="1556997"/>
            <a:ext cx="4982344" cy="628545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MÉTHODES ET MOYENS PÉDAGOGIQUES</a:t>
            </a:r>
          </a:p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</a:t>
            </a:r>
          </a:p>
          <a:p>
            <a:pPr marL="266700" indent="-174625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Exposé, Visionnage de films, exercices à partir de cas concrets et pratiques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6E07546A-94F5-4AC6-9469-48DE1855A389}"/>
              </a:ext>
            </a:extLst>
          </p:cNvPr>
          <p:cNvCxnSpPr/>
          <p:nvPr/>
        </p:nvCxnSpPr>
        <p:spPr>
          <a:xfrm flipV="1">
            <a:off x="1340392" y="1598700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296A7FB9-D534-46CD-A5AE-EA3D21AE429F}"/>
              </a:ext>
            </a:extLst>
          </p:cNvPr>
          <p:cNvSpPr txBox="1"/>
          <p:nvPr/>
        </p:nvSpPr>
        <p:spPr>
          <a:xfrm>
            <a:off x="1173346" y="2279586"/>
            <a:ext cx="5773003" cy="597767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marL="92075" algn="just"/>
            <a:r>
              <a:rPr lang="fr-FR" sz="1200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200" b="1" dirty="0">
                <a:solidFill>
                  <a:srgbClr val="71A8AC"/>
                </a:solidFill>
                <a:ea typeface="+mj-ea"/>
                <a:cs typeface="+mj-cs"/>
              </a:rPr>
              <a:t>SUIVI ET ÉVALUATION</a:t>
            </a:r>
          </a:p>
          <a:p>
            <a:pPr marL="97786"/>
            <a:endParaRPr lang="fr-FR" sz="1000" dirty="0">
              <a:solidFill>
                <a:srgbClr val="434343"/>
              </a:solidFill>
            </a:endParaRPr>
          </a:p>
          <a:p>
            <a:pPr marL="302414" indent="-204628" algn="just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rgbClr val="434343"/>
                </a:solidFill>
              </a:rPr>
              <a:t>QCM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2B8C54C-B8E3-426F-9F7D-F2D441C9A79D}"/>
              </a:ext>
            </a:extLst>
          </p:cNvPr>
          <p:cNvCxnSpPr/>
          <p:nvPr/>
        </p:nvCxnSpPr>
        <p:spPr>
          <a:xfrm flipV="1">
            <a:off x="1322877" y="2333004"/>
            <a:ext cx="0" cy="171995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37553" y="10182429"/>
            <a:ext cx="6217813" cy="447633"/>
          </a:xfrm>
        </p:spPr>
        <p:txBody>
          <a:bodyPr/>
          <a:lstStyle/>
          <a:p>
            <a:r>
              <a:rPr lang="fr-FR" i="1" dirty="0"/>
              <a:t>Réf. : COM - FO – Programme QHSE – représentants du personnel au CSE ou à la CSSCT       </a:t>
            </a:r>
          </a:p>
          <a:p>
            <a:r>
              <a:rPr lang="fr-FR" i="1" dirty="0"/>
              <a:t>      V0 du 26/03/2021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918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545</Words>
  <Application>Microsoft Office PowerPoint</Application>
  <PresentationFormat>Personnalisé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Thème Office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Rousselet</dc:creator>
  <cp:lastModifiedBy>Michael BERTREUX</cp:lastModifiedBy>
  <cp:revision>46</cp:revision>
  <cp:lastPrinted>2021-06-17T15:31:36Z</cp:lastPrinted>
  <dcterms:created xsi:type="dcterms:W3CDTF">2017-07-28T13:52:11Z</dcterms:created>
  <dcterms:modified xsi:type="dcterms:W3CDTF">2022-07-07T13:56:31Z</dcterms:modified>
</cp:coreProperties>
</file>