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7561263" cy="10693400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4343"/>
    <a:srgbClr val="71A8AC"/>
    <a:srgbClr val="006D7B"/>
    <a:srgbClr val="5B97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3036" y="78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3508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295" y="0"/>
            <a:ext cx="3076363" cy="513508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52B4912F-DC40-4D46-B853-9C6A600EBAC6}" type="datetimeFigureOut">
              <a:rPr lang="fr-FR" smtClean="0"/>
              <a:t>07/07/2022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28863" y="1279525"/>
            <a:ext cx="244157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fr-FR" dirty="0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709931" y="4925407"/>
            <a:ext cx="5679440" cy="4029879"/>
          </a:xfrm>
          <a:prstGeom prst="rect">
            <a:avLst/>
          </a:prstGeom>
        </p:spPr>
        <p:txBody>
          <a:bodyPr vert="horz" lIns="94768" tIns="47384" rIns="94768" bIns="47384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721107"/>
            <a:ext cx="3076363" cy="513507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295" y="9721107"/>
            <a:ext cx="3076363" cy="513507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A5FD7D57-6357-4DF1-8460-330D7F61518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16220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095" y="3321886"/>
            <a:ext cx="6427074" cy="2292150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E142-E8CA-4679-8646-4618D73F04F1}" type="datetime1">
              <a:rPr lang="fr-FR" smtClean="0"/>
              <a:t>07/07/2022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Réf. : COM - FO – Programme RH – Mise en place prévention              V0 du 19/01/2021  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48D2-3DDF-46B8-B997-9153804C205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44041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92D2-4AA5-4B61-BCF6-7C5C800ADEC6}" type="datetime1">
              <a:rPr lang="fr-FR" smtClean="0"/>
              <a:t>07/07/2022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Réf. : COM - FO – Programme RH – Mise en place prévention              V0 du 19/01/2021  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48D2-3DDF-46B8-B997-9153804C205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16728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4133" y="668338"/>
            <a:ext cx="1405923" cy="1422568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27" y="668338"/>
            <a:ext cx="4095684" cy="1422568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4749C-7120-4635-8766-3D1F7CD4F2D8}" type="datetime1">
              <a:rPr lang="fr-FR" smtClean="0"/>
              <a:t>07/07/2022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Réf. : COM - FO – Programme RH – Mise en place prévention              V0 du 19/01/2021  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48D2-3DDF-46B8-B997-9153804C205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18700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CF202-6C13-417B-8D2E-11B5BBA6979F}" type="datetime1">
              <a:rPr lang="fr-FR" smtClean="0"/>
              <a:t>07/07/2022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Réf. : COM - FO – Programme RH – Mise en place prévention              V0 du 19/01/2021  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48D2-3DDF-46B8-B997-9153804C205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28632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287" y="6871500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287" y="4532320"/>
            <a:ext cx="6427074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56A63-C55D-4CB0-A3AA-4C1B3938540F}" type="datetime1">
              <a:rPr lang="fr-FR" smtClean="0"/>
              <a:t>07/07/2022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Réf. : COM - FO – Programme RH – Mise en place prévention              V0 du 19/01/2021  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48D2-3DDF-46B8-B997-9153804C205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4201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28" y="3891210"/>
            <a:ext cx="2750147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88595" y="3891210"/>
            <a:ext cx="2751460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CEDAC-73E6-4294-B80E-C80A224E18CD}" type="datetime1">
              <a:rPr lang="fr-FR" smtClean="0"/>
              <a:t>07/07/2022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Réf. : COM - FO – Programme RH – Mise en place prévention              V0 du 19/01/2021   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48D2-3DDF-46B8-B997-9153804C205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82139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5C07E-28B9-426B-8220-8CF1574DDE27}" type="datetime1">
              <a:rPr lang="fr-FR" smtClean="0"/>
              <a:t>07/07/2022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Réf. : COM - FO – Programme RH – Mise en place prévention              V0 du 19/01/2021   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48D2-3DDF-46B8-B997-9153804C205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40108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696FD-42AC-4FDD-8EFE-411931F013E7}" type="datetime1">
              <a:rPr lang="fr-FR" smtClean="0"/>
              <a:t>07/07/2022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Réf. : COM - FO – Programme RH – Mise en place prévention              V0 du 19/01/2021   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48D2-3DDF-46B8-B997-9153804C205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86974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D9EA2-F96F-4CBD-B028-CA91F67E25CE}" type="datetime1">
              <a:rPr lang="fr-FR" smtClean="0"/>
              <a:t>07/07/2022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Réf. : COM - FO – Programme RH – Mise en place prévention              V0 du 19/01/2021  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48D2-3DDF-46B8-B997-9153804C205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64865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244" y="425756"/>
            <a:ext cx="4226956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9BC54-4409-4BC5-A454-21A7093F9734}" type="datetime1">
              <a:rPr lang="fr-FR" smtClean="0"/>
              <a:t>07/07/2022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Réf. : COM - FO – Programme RH – Mise en place prévention              V0 du 19/01/2021   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48D2-3DDF-46B8-B997-9153804C205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83186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DA138-20DD-4657-994F-03D640B2652A}" type="datetime1">
              <a:rPr lang="fr-FR" smtClean="0"/>
              <a:t>07/07/2022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Réf. : COM - FO – Programme RH – Mise en place prévention              V0 du 19/01/2021   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48D2-3DDF-46B8-B997-9153804C205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30678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C0EB14-388D-4AEC-AD7E-4BEAB1747673}" type="datetime1">
              <a:rPr lang="fr-FR" smtClean="0"/>
              <a:t>07/07/2022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Réf. : COM - FO – Programme RH – Mise en place prévention              V0 du 19/01/2021  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348D2-3DDF-46B8-B997-9153804C205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61581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1.png"/><Relationship Id="rId5" Type="http://schemas.openxmlformats.org/officeDocument/2006/relationships/image" Target="../media/image4.png"/><Relationship Id="rId10" Type="http://schemas.openxmlformats.org/officeDocument/2006/relationships/image" Target="../media/image10.png"/><Relationship Id="rId4" Type="http://schemas.openxmlformats.org/officeDocument/2006/relationships/image" Target="../media/image3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Image 46">
            <a:extLst>
              <a:ext uri="{FF2B5EF4-FFF2-40B4-BE49-F238E27FC236}">
                <a16:creationId xmlns:a16="http://schemas.microsoft.com/office/drawing/2014/main" id="{802BF7E7-2CE4-40CD-9B72-56B63330A58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1" r="85919"/>
          <a:stretch/>
        </p:blipFill>
        <p:spPr>
          <a:xfrm>
            <a:off x="0" y="0"/>
            <a:ext cx="812800" cy="1068779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966273" y="163658"/>
            <a:ext cx="5982710" cy="843988"/>
          </a:xfrm>
          <a:prstGeom prst="rect">
            <a:avLst/>
          </a:prstGeom>
        </p:spPr>
        <p:txBody>
          <a:bodyPr wrap="square" lIns="104306" tIns="52153" rIns="104306" bIns="52153">
            <a:spAutoFit/>
          </a:bodyPr>
          <a:lstStyle/>
          <a:p>
            <a:r>
              <a:rPr lang="fr-FR" sz="2400" cap="all" dirty="0">
                <a:solidFill>
                  <a:srgbClr val="006D7B"/>
                </a:solidFill>
                <a:latin typeface="Century Gothic" panose="020B0502020202020204" pitchFamily="34" charset="0"/>
              </a:rPr>
              <a:t>REPRESENTANTS DU PERSONNEL AU CSE OU A LA CSSCT – INITIAL</a:t>
            </a:r>
          </a:p>
        </p:txBody>
      </p:sp>
      <p:sp>
        <p:nvSpPr>
          <p:cNvPr id="13" name="ZoneTexte 12"/>
          <p:cNvSpPr txBox="1"/>
          <p:nvPr/>
        </p:nvSpPr>
        <p:spPr>
          <a:xfrm rot="16200000">
            <a:off x="-2945291" y="4008903"/>
            <a:ext cx="6692367" cy="782433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>
            <a:defPPr>
              <a:defRPr lang="fr-FR"/>
            </a:defPPr>
            <a:lvl1pPr>
              <a:defRPr b="1">
                <a:solidFill>
                  <a:srgbClr val="F25B23"/>
                </a:solidFill>
              </a:defRPr>
            </a:lvl1pPr>
          </a:lstStyle>
          <a:p>
            <a:pPr algn="r"/>
            <a:r>
              <a:rPr lang="fr-FR" sz="4400" b="0" dirty="0">
                <a:solidFill>
                  <a:schemeClr val="bg1"/>
                </a:solidFill>
                <a:latin typeface="Century Gothic" panose="020B0502020202020204" pitchFamily="34" charset="0"/>
              </a:rPr>
              <a:t>RESSOURCES HUMAINES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939783" y="1313336"/>
            <a:ext cx="3378909" cy="1059432"/>
          </a:xfrm>
          <a:prstGeom prst="rect">
            <a:avLst/>
          </a:prstGeom>
          <a:ln>
            <a:noFill/>
          </a:ln>
        </p:spPr>
        <p:txBody>
          <a:bodyPr wrap="square" lIns="104306" tIns="52153" rIns="104306" bIns="52153">
            <a:spAutoFit/>
          </a:bodyPr>
          <a:lstStyle/>
          <a:p>
            <a:pPr marL="92075" algn="just"/>
            <a:r>
              <a:rPr lang="fr-FR" sz="1200" b="1" dirty="0">
                <a:solidFill>
                  <a:srgbClr val="225B7B"/>
                </a:solidFill>
                <a:ea typeface="+mj-ea"/>
                <a:cs typeface="+mj-cs"/>
              </a:rPr>
              <a:t>    </a:t>
            </a:r>
            <a:r>
              <a:rPr lang="fr-FR" sz="1200" b="1" dirty="0">
                <a:solidFill>
                  <a:srgbClr val="71A8AC"/>
                </a:solidFill>
                <a:ea typeface="+mj-ea"/>
                <a:cs typeface="+mj-cs"/>
              </a:rPr>
              <a:t>OBJECTIFS</a:t>
            </a:r>
          </a:p>
          <a:p>
            <a:pPr marL="266700" indent="-174625">
              <a:buFont typeface="Arial" panose="020B0604020202020204" pitchFamily="34" charset="0"/>
              <a:buChar char="•"/>
            </a:pPr>
            <a:r>
              <a:rPr lang="fr-FR" sz="1000" dirty="0">
                <a:solidFill>
                  <a:srgbClr val="434343"/>
                </a:solidFill>
              </a:rPr>
              <a:t>Permettre aux membres de la délégation du personnel du CSE de bénéficier de la formation nécessaire à l’exercice de leurs missions en matière de santé, de sécurité et de conditions de travail conformément à l’Article L 2315-18 du Code du Travail.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1019201" y="2319239"/>
            <a:ext cx="3460819" cy="6291634"/>
          </a:xfrm>
          <a:prstGeom prst="rect">
            <a:avLst/>
          </a:prstGeom>
          <a:noFill/>
          <a:ln>
            <a:noFill/>
          </a:ln>
        </p:spPr>
        <p:txBody>
          <a:bodyPr wrap="square" lIns="104306" tIns="52153" rIns="104306" bIns="52153" rtlCol="0">
            <a:spAutoFit/>
          </a:bodyPr>
          <a:lstStyle/>
          <a:p>
            <a:pPr algn="just"/>
            <a:r>
              <a:rPr lang="fr-FR" sz="1200" b="1" dirty="0">
                <a:solidFill>
                  <a:srgbClr val="225B7B"/>
                </a:solidFill>
                <a:ea typeface="+mj-ea"/>
                <a:cs typeface="+mj-cs"/>
              </a:rPr>
              <a:t>    </a:t>
            </a:r>
            <a:r>
              <a:rPr lang="fr-FR" sz="1200" b="1" dirty="0">
                <a:solidFill>
                  <a:srgbClr val="71A8AC"/>
                </a:solidFill>
                <a:ea typeface="+mj-ea"/>
                <a:cs typeface="+mj-cs"/>
              </a:rPr>
              <a:t>PROGRAMME</a:t>
            </a:r>
          </a:p>
          <a:p>
            <a:pPr algn="just"/>
            <a:endParaRPr lang="fr-FR" sz="1000" b="1" dirty="0">
              <a:solidFill>
                <a:srgbClr val="225B7B"/>
              </a:solidFill>
              <a:ea typeface="+mj-ea"/>
              <a:cs typeface="+mj-cs"/>
            </a:endParaRPr>
          </a:p>
          <a:p>
            <a:r>
              <a:rPr lang="fr-FR" sz="1000" dirty="0">
                <a:solidFill>
                  <a:srgbClr val="434343"/>
                </a:solidFill>
              </a:rPr>
              <a:t>1. Les enjeux de la prévention</a:t>
            </a:r>
          </a:p>
          <a:p>
            <a:r>
              <a:rPr lang="fr-FR" sz="1000" dirty="0">
                <a:solidFill>
                  <a:srgbClr val="434343"/>
                </a:solidFill>
              </a:rPr>
              <a:t>✓ Hygiène, sécurité et conditions de travail</a:t>
            </a:r>
          </a:p>
          <a:p>
            <a:r>
              <a:rPr lang="fr-FR" sz="1000" dirty="0">
                <a:solidFill>
                  <a:srgbClr val="434343"/>
                </a:solidFill>
              </a:rPr>
              <a:t>✓ Responsabilité civile et pénale</a:t>
            </a:r>
          </a:p>
          <a:p>
            <a:endParaRPr lang="fr-FR" sz="1000" dirty="0">
              <a:solidFill>
                <a:srgbClr val="434343"/>
              </a:solidFill>
            </a:endParaRPr>
          </a:p>
          <a:p>
            <a:r>
              <a:rPr lang="fr-FR" sz="1000" dirty="0">
                <a:solidFill>
                  <a:srgbClr val="434343"/>
                </a:solidFill>
              </a:rPr>
              <a:t>2. Les acteurs de l'hygiène et sécurité</a:t>
            </a:r>
          </a:p>
          <a:p>
            <a:r>
              <a:rPr lang="fr-FR" sz="1000" dirty="0">
                <a:solidFill>
                  <a:srgbClr val="434343"/>
                </a:solidFill>
              </a:rPr>
              <a:t>✓ Acteurs internes et externes (DIRECCTE, CARSAT, médecin du travail...)</a:t>
            </a:r>
          </a:p>
          <a:p>
            <a:r>
              <a:rPr lang="fr-FR" sz="1000" dirty="0">
                <a:solidFill>
                  <a:srgbClr val="434343"/>
                </a:solidFill>
              </a:rPr>
              <a:t>✓ Encadrement : délégation de pouvoir</a:t>
            </a:r>
          </a:p>
          <a:p>
            <a:endParaRPr lang="fr-FR" sz="1000" dirty="0">
              <a:solidFill>
                <a:srgbClr val="434343"/>
              </a:solidFill>
            </a:endParaRPr>
          </a:p>
          <a:p>
            <a:r>
              <a:rPr lang="fr-FR" sz="1000" dirty="0">
                <a:solidFill>
                  <a:srgbClr val="434343"/>
                </a:solidFill>
              </a:rPr>
              <a:t>3. Les Prérogatives du CSE en matière de SSCT</a:t>
            </a:r>
          </a:p>
          <a:p>
            <a:r>
              <a:rPr lang="fr-FR" sz="1000" dirty="0">
                <a:solidFill>
                  <a:srgbClr val="434343"/>
                </a:solidFill>
              </a:rPr>
              <a:t>✓ Aspect réglementaire, le fonctionnement</a:t>
            </a:r>
          </a:p>
          <a:p>
            <a:r>
              <a:rPr lang="fr-FR" sz="1000" dirty="0">
                <a:solidFill>
                  <a:srgbClr val="434343"/>
                </a:solidFill>
              </a:rPr>
              <a:t>✓ Les rôles et missions, les responsabilités et les limites</a:t>
            </a:r>
          </a:p>
          <a:p>
            <a:r>
              <a:rPr lang="fr-FR" sz="1000" dirty="0">
                <a:solidFill>
                  <a:srgbClr val="434343"/>
                </a:solidFill>
              </a:rPr>
              <a:t>✓ Savoir privilégier le dialogue social et accompagner les transformations par la concertation</a:t>
            </a:r>
          </a:p>
          <a:p>
            <a:endParaRPr lang="fr-FR" sz="1000" dirty="0">
              <a:solidFill>
                <a:srgbClr val="434343"/>
              </a:solidFill>
            </a:endParaRPr>
          </a:p>
          <a:p>
            <a:r>
              <a:rPr lang="fr-FR" sz="1000" dirty="0">
                <a:solidFill>
                  <a:srgbClr val="434343"/>
                </a:solidFill>
              </a:rPr>
              <a:t>4. Cadre réglementaire</a:t>
            </a:r>
          </a:p>
          <a:p>
            <a:r>
              <a:rPr lang="fr-FR" sz="1000" dirty="0">
                <a:solidFill>
                  <a:srgbClr val="434343"/>
                </a:solidFill>
              </a:rPr>
              <a:t>✓ Danger grave et Imminent,</a:t>
            </a:r>
          </a:p>
          <a:p>
            <a:r>
              <a:rPr lang="fr-FR" sz="1000" dirty="0">
                <a:solidFill>
                  <a:srgbClr val="434343"/>
                </a:solidFill>
              </a:rPr>
              <a:t>✓ Sources du Code du Travail, Programme annuel de prévention…</a:t>
            </a:r>
          </a:p>
          <a:p>
            <a:endParaRPr lang="fr-FR" sz="1000" dirty="0">
              <a:solidFill>
                <a:srgbClr val="434343"/>
              </a:solidFill>
            </a:endParaRPr>
          </a:p>
          <a:p>
            <a:r>
              <a:rPr lang="fr-FR" sz="1000" dirty="0">
                <a:solidFill>
                  <a:srgbClr val="434343"/>
                </a:solidFill>
              </a:rPr>
              <a:t>5. Etudier les accidents du travail</a:t>
            </a:r>
          </a:p>
          <a:p>
            <a:r>
              <a:rPr lang="fr-FR" sz="1000" dirty="0">
                <a:solidFill>
                  <a:srgbClr val="434343"/>
                </a:solidFill>
              </a:rPr>
              <a:t>✓ Définitions AT/MP, accident de trajet, TF/TG, enjeux</a:t>
            </a:r>
          </a:p>
          <a:p>
            <a:r>
              <a:rPr lang="fr-FR" sz="1000" dirty="0">
                <a:solidFill>
                  <a:srgbClr val="434343"/>
                </a:solidFill>
              </a:rPr>
              <a:t>✓ Résolution des problèmes par la méthode de l’arbre des causes</a:t>
            </a:r>
          </a:p>
          <a:p>
            <a:endParaRPr lang="fr-FR" sz="1000" dirty="0">
              <a:solidFill>
                <a:srgbClr val="434343"/>
              </a:solidFill>
            </a:endParaRPr>
          </a:p>
          <a:p>
            <a:r>
              <a:rPr lang="fr-FR" sz="1000" dirty="0">
                <a:solidFill>
                  <a:srgbClr val="434343"/>
                </a:solidFill>
              </a:rPr>
              <a:t>6. La Visite Sécurité</a:t>
            </a:r>
          </a:p>
          <a:p>
            <a:r>
              <a:rPr lang="fr-FR" sz="1000" dirty="0">
                <a:solidFill>
                  <a:srgbClr val="434343"/>
                </a:solidFill>
              </a:rPr>
              <a:t>✓ Facteurs potentiels d’accidents</a:t>
            </a:r>
          </a:p>
          <a:p>
            <a:r>
              <a:rPr lang="fr-FR" sz="1000" dirty="0">
                <a:solidFill>
                  <a:srgbClr val="434343"/>
                </a:solidFill>
              </a:rPr>
              <a:t>✓ Les moyens d’observation</a:t>
            </a:r>
          </a:p>
          <a:p>
            <a:r>
              <a:rPr lang="fr-FR" sz="1000" dirty="0">
                <a:solidFill>
                  <a:srgbClr val="434343"/>
                </a:solidFill>
              </a:rPr>
              <a:t>✓ Savoir échanger avec les salariés</a:t>
            </a:r>
          </a:p>
          <a:p>
            <a:endParaRPr lang="fr-FR" sz="1000" dirty="0">
              <a:solidFill>
                <a:srgbClr val="434343"/>
              </a:solidFill>
            </a:endParaRPr>
          </a:p>
          <a:p>
            <a:r>
              <a:rPr lang="fr-FR" sz="1000" dirty="0">
                <a:solidFill>
                  <a:srgbClr val="434343"/>
                </a:solidFill>
              </a:rPr>
              <a:t>✓ Savoir aborder les sujets et argumenter en réunion</a:t>
            </a:r>
          </a:p>
          <a:p>
            <a:r>
              <a:rPr lang="fr-FR" sz="1000" dirty="0">
                <a:solidFill>
                  <a:srgbClr val="434343"/>
                </a:solidFill>
              </a:rPr>
              <a:t>7. Analyser une Situation de Travail</a:t>
            </a:r>
          </a:p>
          <a:p>
            <a:r>
              <a:rPr lang="fr-FR" sz="1000" dirty="0">
                <a:solidFill>
                  <a:srgbClr val="434343"/>
                </a:solidFill>
              </a:rPr>
              <a:t>✓ Les principaux types de risques</a:t>
            </a:r>
          </a:p>
          <a:p>
            <a:r>
              <a:rPr lang="fr-FR" sz="1000" dirty="0">
                <a:solidFill>
                  <a:srgbClr val="434343"/>
                </a:solidFill>
              </a:rPr>
              <a:t>✓ Identification, analyse, hiérarchisation des risques et     réalisation du Document unique</a:t>
            </a:r>
          </a:p>
          <a:p>
            <a:r>
              <a:rPr lang="fr-FR" sz="1000" dirty="0">
                <a:solidFill>
                  <a:srgbClr val="434343"/>
                </a:solidFill>
              </a:rPr>
              <a:t>✓ Principes généraux de prévention</a:t>
            </a:r>
          </a:p>
          <a:p>
            <a:r>
              <a:rPr lang="fr-FR" sz="1000" dirty="0">
                <a:solidFill>
                  <a:srgbClr val="434343"/>
                </a:solidFill>
              </a:rPr>
              <a:t>✓ Mesures de prévention, cotation et mesure de l’efficacité</a:t>
            </a:r>
          </a:p>
          <a:p>
            <a:r>
              <a:rPr lang="fr-FR" sz="1000" dirty="0">
                <a:solidFill>
                  <a:srgbClr val="434343"/>
                </a:solidFill>
              </a:rPr>
              <a:t>✓ Pénibilité au travail</a:t>
            </a:r>
          </a:p>
        </p:txBody>
      </p:sp>
      <p:grpSp>
        <p:nvGrpSpPr>
          <p:cNvPr id="21" name="Groupe 20"/>
          <p:cNvGrpSpPr/>
          <p:nvPr/>
        </p:nvGrpSpPr>
        <p:grpSpPr>
          <a:xfrm>
            <a:off x="4500710" y="1458267"/>
            <a:ext cx="2736304" cy="4955252"/>
            <a:chOff x="4428703" y="2089257"/>
            <a:chExt cx="2736304" cy="4695163"/>
          </a:xfrm>
        </p:grpSpPr>
        <p:sp>
          <p:nvSpPr>
            <p:cNvPr id="22" name="Rectangle 21"/>
            <p:cNvSpPr/>
            <p:nvPr/>
          </p:nvSpPr>
          <p:spPr>
            <a:xfrm>
              <a:off x="4428703" y="2089257"/>
              <a:ext cx="2736304" cy="4695163"/>
            </a:xfrm>
            <a:prstGeom prst="rect">
              <a:avLst/>
            </a:prstGeom>
            <a:solidFill>
              <a:srgbClr val="71A8AC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3" name="ZoneTexte 22"/>
            <p:cNvSpPr txBox="1"/>
            <p:nvPr/>
          </p:nvSpPr>
          <p:spPr>
            <a:xfrm>
              <a:off x="4989112" y="2155249"/>
              <a:ext cx="2160240" cy="36088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50" b="1" dirty="0">
                  <a:solidFill>
                    <a:schemeClr val="bg1"/>
                  </a:solidFill>
                </a:rPr>
                <a:t>Prérequis : </a:t>
              </a:r>
            </a:p>
            <a:p>
              <a:r>
                <a:rPr lang="fr-FR" sz="1050" dirty="0">
                  <a:solidFill>
                    <a:schemeClr val="bg1"/>
                  </a:solidFill>
                </a:rPr>
                <a:t>Connaissance des postes de travail de l’entreprise et des principaux risques.</a:t>
              </a:r>
            </a:p>
            <a:p>
              <a:endParaRPr lang="fr-FR" sz="1050" dirty="0">
                <a:solidFill>
                  <a:schemeClr val="bg1"/>
                </a:solidFill>
              </a:endParaRPr>
            </a:p>
            <a:p>
              <a:r>
                <a:rPr lang="fr-FR" sz="1050" b="1" dirty="0">
                  <a:solidFill>
                    <a:schemeClr val="bg1"/>
                  </a:solidFill>
                </a:rPr>
                <a:t>Public : </a:t>
              </a:r>
            </a:p>
            <a:p>
              <a:r>
                <a:rPr lang="fr-FR" sz="1050" dirty="0">
                  <a:solidFill>
                    <a:schemeClr val="bg1"/>
                  </a:solidFill>
                </a:rPr>
                <a:t>Toute personne désignée au CSE</a:t>
              </a:r>
            </a:p>
            <a:p>
              <a:endParaRPr lang="fr-FR" sz="1050" dirty="0">
                <a:solidFill>
                  <a:schemeClr val="bg1"/>
                </a:solidFill>
              </a:endParaRPr>
            </a:p>
            <a:p>
              <a:r>
                <a:rPr lang="fr-FR" sz="1050" b="1" dirty="0">
                  <a:solidFill>
                    <a:schemeClr val="bg1"/>
                  </a:solidFill>
                </a:rPr>
                <a:t>Durée : </a:t>
              </a:r>
            </a:p>
            <a:p>
              <a:r>
                <a:rPr lang="fr-FR" sz="1050" b="1" dirty="0">
                  <a:solidFill>
                    <a:schemeClr val="bg1"/>
                  </a:solidFill>
                </a:rPr>
                <a:t>5 jours soit 35 heures,</a:t>
              </a:r>
            </a:p>
            <a:p>
              <a:r>
                <a:rPr lang="fr-FR" sz="1050" b="1" dirty="0">
                  <a:solidFill>
                    <a:schemeClr val="bg1"/>
                  </a:solidFill>
                </a:rPr>
                <a:t>De 1 à 10 stagiaires</a:t>
              </a:r>
            </a:p>
            <a:p>
              <a:endParaRPr lang="fr-FR" sz="1050" dirty="0">
                <a:solidFill>
                  <a:schemeClr val="bg1"/>
                </a:solidFill>
              </a:endParaRPr>
            </a:p>
            <a:p>
              <a:r>
                <a:rPr lang="fr-FR" sz="1050" b="1" dirty="0">
                  <a:solidFill>
                    <a:schemeClr val="bg1"/>
                  </a:solidFill>
                </a:rPr>
                <a:t>Dates et horaires :</a:t>
              </a:r>
            </a:p>
            <a:p>
              <a:r>
                <a:rPr lang="fr-FR" sz="1050" dirty="0">
                  <a:solidFill>
                    <a:schemeClr val="bg1"/>
                  </a:solidFill>
                </a:rPr>
                <a:t>À définir avec l’entreprise</a:t>
              </a:r>
            </a:p>
            <a:p>
              <a:endParaRPr lang="fr-FR" sz="1050" dirty="0">
                <a:solidFill>
                  <a:schemeClr val="bg1"/>
                </a:solidFill>
              </a:endParaRPr>
            </a:p>
            <a:p>
              <a:r>
                <a:rPr lang="fr-FR" sz="1050" b="1" dirty="0">
                  <a:solidFill>
                    <a:schemeClr val="bg1"/>
                  </a:solidFill>
                </a:rPr>
                <a:t>Tarif :</a:t>
              </a:r>
            </a:p>
            <a:p>
              <a:endParaRPr lang="fr-FR" sz="1050" b="1" dirty="0">
                <a:solidFill>
                  <a:schemeClr val="bg1"/>
                </a:solidFill>
              </a:endParaRPr>
            </a:p>
            <a:p>
              <a:r>
                <a:rPr lang="fr-FR" sz="1050" b="1" dirty="0">
                  <a:solidFill>
                    <a:schemeClr val="bg1"/>
                  </a:solidFill>
                </a:rPr>
                <a:t>Modalités et délais d’accès :</a:t>
              </a:r>
            </a:p>
            <a:p>
              <a:r>
                <a:rPr lang="fr-FR" sz="1050" dirty="0">
                  <a:solidFill>
                    <a:schemeClr val="bg1"/>
                  </a:solidFill>
                </a:rPr>
                <a:t>Entrée en formation sur date programmée dès contractualisation </a:t>
              </a:r>
            </a:p>
            <a:p>
              <a:endParaRPr lang="fr-FR" sz="1050" dirty="0">
                <a:solidFill>
                  <a:schemeClr val="bg1"/>
                </a:solidFill>
              </a:endParaRPr>
            </a:p>
            <a:p>
              <a:r>
                <a:rPr lang="fr-FR" sz="1050" b="1" dirty="0">
                  <a:solidFill>
                    <a:schemeClr val="bg1"/>
                  </a:solidFill>
                </a:rPr>
                <a:t>Formation assurée par : </a:t>
              </a:r>
            </a:p>
            <a:p>
              <a:r>
                <a:rPr lang="fr-FR" sz="1050" dirty="0">
                  <a:solidFill>
                    <a:schemeClr val="bg1"/>
                  </a:solidFill>
                </a:rPr>
                <a:t>Lucile DUTHU</a:t>
              </a:r>
            </a:p>
          </p:txBody>
        </p:sp>
      </p:grpSp>
      <p:cxnSp>
        <p:nvCxnSpPr>
          <p:cNvPr id="40" name="Connecteur droit 39">
            <a:extLst>
              <a:ext uri="{FF2B5EF4-FFF2-40B4-BE49-F238E27FC236}">
                <a16:creationId xmlns:a16="http://schemas.microsoft.com/office/drawing/2014/main" id="{74BB9854-EC86-42DE-A2AF-2A469892DFA2}"/>
              </a:ext>
            </a:extLst>
          </p:cNvPr>
          <p:cNvCxnSpPr/>
          <p:nvPr/>
        </p:nvCxnSpPr>
        <p:spPr>
          <a:xfrm flipV="1">
            <a:off x="1122988" y="1378684"/>
            <a:ext cx="0" cy="171995"/>
          </a:xfrm>
          <a:prstGeom prst="line">
            <a:avLst/>
          </a:prstGeom>
          <a:ln w="28575">
            <a:solidFill>
              <a:srgbClr val="E1450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" name="Image 40">
            <a:extLst>
              <a:ext uri="{FF2B5EF4-FFF2-40B4-BE49-F238E27FC236}">
                <a16:creationId xmlns:a16="http://schemas.microsoft.com/office/drawing/2014/main" id="{1A03B03F-9B17-4E6B-A6A4-34B1540C651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0127" y="1693342"/>
            <a:ext cx="288000" cy="288000"/>
          </a:xfrm>
          <a:prstGeom prst="rect">
            <a:avLst/>
          </a:prstGeom>
        </p:spPr>
      </p:pic>
      <p:pic>
        <p:nvPicPr>
          <p:cNvPr id="42" name="Image 41">
            <a:extLst>
              <a:ext uri="{FF2B5EF4-FFF2-40B4-BE49-F238E27FC236}">
                <a16:creationId xmlns:a16="http://schemas.microsoft.com/office/drawing/2014/main" id="{9B76FE61-A2BE-40F1-A0CA-E3ED5A1EC50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0127" y="2372768"/>
            <a:ext cx="288000" cy="288000"/>
          </a:xfrm>
          <a:prstGeom prst="rect">
            <a:avLst/>
          </a:prstGeom>
        </p:spPr>
      </p:pic>
      <p:pic>
        <p:nvPicPr>
          <p:cNvPr id="43" name="Image 42">
            <a:extLst>
              <a:ext uri="{FF2B5EF4-FFF2-40B4-BE49-F238E27FC236}">
                <a16:creationId xmlns:a16="http://schemas.microsoft.com/office/drawing/2014/main" id="{F1BB5531-B39B-49F3-84E6-71716109C19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3207" y="2894622"/>
            <a:ext cx="288000" cy="288000"/>
          </a:xfrm>
          <a:prstGeom prst="rect">
            <a:avLst/>
          </a:prstGeom>
        </p:spPr>
      </p:pic>
      <p:pic>
        <p:nvPicPr>
          <p:cNvPr id="45" name="Image 44">
            <a:extLst>
              <a:ext uri="{FF2B5EF4-FFF2-40B4-BE49-F238E27FC236}">
                <a16:creationId xmlns:a16="http://schemas.microsoft.com/office/drawing/2014/main" id="{2A2BB9D6-1695-4775-9627-E727F4B371F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3207" y="4076123"/>
            <a:ext cx="288000" cy="288000"/>
          </a:xfrm>
          <a:prstGeom prst="rect">
            <a:avLst/>
          </a:prstGeom>
        </p:spPr>
      </p:pic>
      <p:pic>
        <p:nvPicPr>
          <p:cNvPr id="46" name="Image 45">
            <a:extLst>
              <a:ext uri="{FF2B5EF4-FFF2-40B4-BE49-F238E27FC236}">
                <a16:creationId xmlns:a16="http://schemas.microsoft.com/office/drawing/2014/main" id="{93E1B075-F8BC-496A-A019-27A595A4B8E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727" y="5346700"/>
            <a:ext cx="288000" cy="288000"/>
          </a:xfrm>
          <a:prstGeom prst="rect">
            <a:avLst/>
          </a:prstGeom>
        </p:spPr>
      </p:pic>
      <p:pic>
        <p:nvPicPr>
          <p:cNvPr id="48" name="Image 47">
            <a:extLst>
              <a:ext uri="{FF2B5EF4-FFF2-40B4-BE49-F238E27FC236}">
                <a16:creationId xmlns:a16="http://schemas.microsoft.com/office/drawing/2014/main" id="{23444C28-30F5-4D9B-A132-86BB83E0894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4905" y="647207"/>
            <a:ext cx="650296" cy="650296"/>
          </a:xfrm>
          <a:prstGeom prst="rect">
            <a:avLst/>
          </a:prstGeom>
        </p:spPr>
      </p:pic>
      <p:sp>
        <p:nvSpPr>
          <p:cNvPr id="49" name="ZoneTexte 48">
            <a:extLst>
              <a:ext uri="{FF2B5EF4-FFF2-40B4-BE49-F238E27FC236}">
                <a16:creationId xmlns:a16="http://schemas.microsoft.com/office/drawing/2014/main" id="{4EA8791E-1DF5-4976-B7FE-3BE424FD2828}"/>
              </a:ext>
            </a:extLst>
          </p:cNvPr>
          <p:cNvSpPr txBox="1"/>
          <p:nvPr/>
        </p:nvSpPr>
        <p:spPr>
          <a:xfrm>
            <a:off x="991673" y="1078483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solidFill>
                  <a:srgbClr val="71A8AC"/>
                </a:solidFill>
                <a:latin typeface="Century Gothic" panose="020B0502020202020204" pitchFamily="34" charset="0"/>
              </a:rPr>
              <a:t>FORMATION</a:t>
            </a:r>
          </a:p>
        </p:txBody>
      </p:sp>
      <p:cxnSp>
        <p:nvCxnSpPr>
          <p:cNvPr id="51" name="Connecteur droit 50">
            <a:extLst>
              <a:ext uri="{FF2B5EF4-FFF2-40B4-BE49-F238E27FC236}">
                <a16:creationId xmlns:a16="http://schemas.microsoft.com/office/drawing/2014/main" id="{C7E6D3A8-CDC4-4994-B8D8-7DF2B99E6C48}"/>
              </a:ext>
            </a:extLst>
          </p:cNvPr>
          <p:cNvCxnSpPr/>
          <p:nvPr/>
        </p:nvCxnSpPr>
        <p:spPr>
          <a:xfrm flipV="1">
            <a:off x="1122988" y="2391247"/>
            <a:ext cx="0" cy="171995"/>
          </a:xfrm>
          <a:prstGeom prst="line">
            <a:avLst/>
          </a:prstGeom>
          <a:ln w="28575">
            <a:solidFill>
              <a:srgbClr val="E1450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Image 34">
            <a:extLst>
              <a:ext uri="{FF2B5EF4-FFF2-40B4-BE49-F238E27FC236}">
                <a16:creationId xmlns:a16="http://schemas.microsoft.com/office/drawing/2014/main" id="{7574C3B3-6916-4F56-84AA-CE4ACDAAF16C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0960" y="4698628"/>
            <a:ext cx="288000" cy="288000"/>
          </a:xfrm>
          <a:prstGeom prst="rect">
            <a:avLst/>
          </a:prstGeom>
        </p:spPr>
      </p:pic>
      <p:pic>
        <p:nvPicPr>
          <p:cNvPr id="36" name="Image 35">
            <a:extLst>
              <a:ext uri="{FF2B5EF4-FFF2-40B4-BE49-F238E27FC236}">
                <a16:creationId xmlns:a16="http://schemas.microsoft.com/office/drawing/2014/main" id="{4D38B2C5-8287-4CCA-B4CF-0EEE42B7EEEF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1491" y="9102644"/>
            <a:ext cx="1728192" cy="947719"/>
          </a:xfrm>
          <a:prstGeom prst="rect">
            <a:avLst/>
          </a:prstGeom>
        </p:spPr>
      </p:pic>
      <p:sp>
        <p:nvSpPr>
          <p:cNvPr id="39" name="ZoneTexte 38">
            <a:extLst>
              <a:ext uri="{FF2B5EF4-FFF2-40B4-BE49-F238E27FC236}">
                <a16:creationId xmlns:a16="http://schemas.microsoft.com/office/drawing/2014/main" id="{9B46A6CC-DF86-4205-B0ED-13AD56FE43E5}"/>
              </a:ext>
            </a:extLst>
          </p:cNvPr>
          <p:cNvSpPr txBox="1"/>
          <p:nvPr/>
        </p:nvSpPr>
        <p:spPr>
          <a:xfrm>
            <a:off x="1116239" y="9537349"/>
            <a:ext cx="22150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r-FR" sz="900" dirty="0">
                <a:solidFill>
                  <a:srgbClr val="434343"/>
                </a:solidFill>
              </a:rPr>
              <a:t>Michaël BERTREUX</a:t>
            </a:r>
          </a:p>
          <a:p>
            <a:pPr lvl="0" algn="ctr"/>
            <a:r>
              <a:rPr lang="fr-FR" sz="900" dirty="0">
                <a:solidFill>
                  <a:srgbClr val="434343"/>
                </a:solidFill>
              </a:rPr>
              <a:t>Tél : 06.33.01.47.93</a:t>
            </a:r>
          </a:p>
          <a:p>
            <a:pPr lvl="0" algn="ctr"/>
            <a:r>
              <a:rPr lang="fr-FR" sz="900" dirty="0">
                <a:solidFill>
                  <a:srgbClr val="434343"/>
                </a:solidFill>
              </a:rPr>
              <a:t>mbertreux@maisondesentreprises.com</a:t>
            </a:r>
          </a:p>
          <a:p>
            <a:pPr lvl="0" algn="ctr"/>
            <a:endParaRPr lang="fr-FR" sz="900" dirty="0">
              <a:solidFill>
                <a:srgbClr val="434343"/>
              </a:solidFill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70A398B-B7F9-4ED3-8305-681B5B0E396E}"/>
              </a:ext>
            </a:extLst>
          </p:cNvPr>
          <p:cNvSpPr/>
          <p:nvPr/>
        </p:nvSpPr>
        <p:spPr>
          <a:xfrm>
            <a:off x="1662352" y="9303450"/>
            <a:ext cx="118173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100" b="1" dirty="0">
                <a:solidFill>
                  <a:srgbClr val="71A8AC"/>
                </a:solidFill>
              </a:rPr>
              <a:t>VOTRE CONTACT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28502A83-257B-4A77-9324-6A8143B0B144}"/>
              </a:ext>
            </a:extLst>
          </p:cNvPr>
          <p:cNvSpPr/>
          <p:nvPr/>
        </p:nvSpPr>
        <p:spPr>
          <a:xfrm>
            <a:off x="1200874" y="9303451"/>
            <a:ext cx="2063921" cy="729439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55" name="Image 54">
            <a:extLst>
              <a:ext uri="{FF2B5EF4-FFF2-40B4-BE49-F238E27FC236}">
                <a16:creationId xmlns:a16="http://schemas.microsoft.com/office/drawing/2014/main" id="{F3EC4D59-D768-4F6A-AA33-5EE88D626FF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201" y="9045012"/>
            <a:ext cx="531492" cy="531492"/>
          </a:xfrm>
          <a:prstGeom prst="rect">
            <a:avLst/>
          </a:prstGeom>
        </p:spPr>
      </p:pic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1037553" y="10182429"/>
            <a:ext cx="6217813" cy="447633"/>
          </a:xfrm>
        </p:spPr>
        <p:txBody>
          <a:bodyPr/>
          <a:lstStyle/>
          <a:p>
            <a:r>
              <a:rPr lang="fr-FR" i="1" dirty="0"/>
              <a:t>Réf. : COM - FO – Programme QHSE – représentants du personnel au CSE ou à la CSSCT       </a:t>
            </a:r>
          </a:p>
          <a:p>
            <a:r>
              <a:rPr lang="fr-FR" i="1" dirty="0"/>
              <a:t>      V0 du 18/05/2021 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96589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Image 46">
            <a:extLst>
              <a:ext uri="{FF2B5EF4-FFF2-40B4-BE49-F238E27FC236}">
                <a16:creationId xmlns:a16="http://schemas.microsoft.com/office/drawing/2014/main" id="{802BF7E7-2CE4-40CD-9B72-56B63330A58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1" r="85919"/>
          <a:stretch/>
        </p:blipFill>
        <p:spPr>
          <a:xfrm>
            <a:off x="0" y="0"/>
            <a:ext cx="812800" cy="1068779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966273" y="163658"/>
            <a:ext cx="6594990" cy="967099"/>
          </a:xfrm>
          <a:prstGeom prst="rect">
            <a:avLst/>
          </a:prstGeom>
        </p:spPr>
        <p:txBody>
          <a:bodyPr wrap="square" lIns="104306" tIns="52153" rIns="104306" bIns="52153">
            <a:spAutoFit/>
          </a:bodyPr>
          <a:lstStyle/>
          <a:p>
            <a:r>
              <a:rPr lang="fr-FR" sz="2800" cap="all" dirty="0">
                <a:solidFill>
                  <a:srgbClr val="006D7B"/>
                </a:solidFill>
                <a:latin typeface="Century Gothic" panose="020B0502020202020204" pitchFamily="34" charset="0"/>
              </a:rPr>
              <a:t>REPRESENTANTS DU PERSONNEL AU CSE OU A LA CSSCT</a:t>
            </a:r>
          </a:p>
        </p:txBody>
      </p:sp>
      <p:sp>
        <p:nvSpPr>
          <p:cNvPr id="13" name="ZoneTexte 12"/>
          <p:cNvSpPr txBox="1"/>
          <p:nvPr/>
        </p:nvSpPr>
        <p:spPr>
          <a:xfrm rot="16200000">
            <a:off x="-2945291" y="4008903"/>
            <a:ext cx="6692367" cy="782433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>
            <a:defPPr>
              <a:defRPr lang="fr-FR"/>
            </a:defPPr>
            <a:lvl1pPr>
              <a:defRPr b="1">
                <a:solidFill>
                  <a:srgbClr val="F25B23"/>
                </a:solidFill>
              </a:defRPr>
            </a:lvl1pPr>
          </a:lstStyle>
          <a:p>
            <a:pPr algn="r"/>
            <a:r>
              <a:rPr lang="fr-FR" sz="4400" b="0" dirty="0">
                <a:solidFill>
                  <a:schemeClr val="bg1"/>
                </a:solidFill>
                <a:latin typeface="Century Gothic" panose="020B0502020202020204" pitchFamily="34" charset="0"/>
              </a:rPr>
              <a:t>RESSOURCES HUMAINES</a:t>
            </a:r>
          </a:p>
        </p:txBody>
      </p:sp>
      <p:cxnSp>
        <p:nvCxnSpPr>
          <p:cNvPr id="40" name="Connecteur droit 39">
            <a:extLst>
              <a:ext uri="{FF2B5EF4-FFF2-40B4-BE49-F238E27FC236}">
                <a16:creationId xmlns:a16="http://schemas.microsoft.com/office/drawing/2014/main" id="{74BB9854-EC86-42DE-A2AF-2A469892DFA2}"/>
              </a:ext>
            </a:extLst>
          </p:cNvPr>
          <p:cNvCxnSpPr/>
          <p:nvPr/>
        </p:nvCxnSpPr>
        <p:spPr>
          <a:xfrm flipV="1">
            <a:off x="1338747" y="3703075"/>
            <a:ext cx="0" cy="171995"/>
          </a:xfrm>
          <a:prstGeom prst="line">
            <a:avLst/>
          </a:prstGeom>
          <a:ln w="28575">
            <a:solidFill>
              <a:srgbClr val="E1450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" name="Image 40">
            <a:extLst>
              <a:ext uri="{FF2B5EF4-FFF2-40B4-BE49-F238E27FC236}">
                <a16:creationId xmlns:a16="http://schemas.microsoft.com/office/drawing/2014/main" id="{1A03B03F-9B17-4E6B-A6A4-34B1540C651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0127" y="1693342"/>
            <a:ext cx="288000" cy="288000"/>
          </a:xfrm>
          <a:prstGeom prst="rect">
            <a:avLst/>
          </a:prstGeom>
        </p:spPr>
      </p:pic>
      <p:pic>
        <p:nvPicPr>
          <p:cNvPr id="42" name="Image 41">
            <a:extLst>
              <a:ext uri="{FF2B5EF4-FFF2-40B4-BE49-F238E27FC236}">
                <a16:creationId xmlns:a16="http://schemas.microsoft.com/office/drawing/2014/main" id="{9B76FE61-A2BE-40F1-A0CA-E3ED5A1EC50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0127" y="1674292"/>
            <a:ext cx="288000" cy="288000"/>
          </a:xfrm>
          <a:prstGeom prst="rect">
            <a:avLst/>
          </a:prstGeom>
        </p:spPr>
      </p:pic>
      <p:pic>
        <p:nvPicPr>
          <p:cNvPr id="43" name="Image 42">
            <a:extLst>
              <a:ext uri="{FF2B5EF4-FFF2-40B4-BE49-F238E27FC236}">
                <a16:creationId xmlns:a16="http://schemas.microsoft.com/office/drawing/2014/main" id="{F1BB5531-B39B-49F3-84E6-71716109C19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9967" y="2394340"/>
            <a:ext cx="288000" cy="288000"/>
          </a:xfrm>
          <a:prstGeom prst="rect">
            <a:avLst/>
          </a:prstGeom>
        </p:spPr>
      </p:pic>
      <p:pic>
        <p:nvPicPr>
          <p:cNvPr id="45" name="Image 44">
            <a:extLst>
              <a:ext uri="{FF2B5EF4-FFF2-40B4-BE49-F238E27FC236}">
                <a16:creationId xmlns:a16="http://schemas.microsoft.com/office/drawing/2014/main" id="{2A2BB9D6-1695-4775-9627-E727F4B371F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0127" y="2638715"/>
            <a:ext cx="288000" cy="288000"/>
          </a:xfrm>
          <a:prstGeom prst="rect">
            <a:avLst/>
          </a:prstGeom>
        </p:spPr>
      </p:pic>
      <p:pic>
        <p:nvPicPr>
          <p:cNvPr id="46" name="Image 45">
            <a:extLst>
              <a:ext uri="{FF2B5EF4-FFF2-40B4-BE49-F238E27FC236}">
                <a16:creationId xmlns:a16="http://schemas.microsoft.com/office/drawing/2014/main" id="{93E1B075-F8BC-496A-A019-27A595A4B8E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0127" y="3358795"/>
            <a:ext cx="288000" cy="288000"/>
          </a:xfrm>
          <a:prstGeom prst="rect">
            <a:avLst/>
          </a:prstGeom>
        </p:spPr>
      </p:pic>
      <p:pic>
        <p:nvPicPr>
          <p:cNvPr id="48" name="Image 47">
            <a:extLst>
              <a:ext uri="{FF2B5EF4-FFF2-40B4-BE49-F238E27FC236}">
                <a16:creationId xmlns:a16="http://schemas.microsoft.com/office/drawing/2014/main" id="{23444C28-30F5-4D9B-A132-86BB83E0894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2704" y="348314"/>
            <a:ext cx="650296" cy="650296"/>
          </a:xfrm>
          <a:prstGeom prst="rect">
            <a:avLst/>
          </a:prstGeom>
        </p:spPr>
      </p:pic>
      <p:sp>
        <p:nvSpPr>
          <p:cNvPr id="49" name="ZoneTexte 48">
            <a:extLst>
              <a:ext uri="{FF2B5EF4-FFF2-40B4-BE49-F238E27FC236}">
                <a16:creationId xmlns:a16="http://schemas.microsoft.com/office/drawing/2014/main" id="{4EA8791E-1DF5-4976-B7FE-3BE424FD2828}"/>
              </a:ext>
            </a:extLst>
          </p:cNvPr>
          <p:cNvSpPr txBox="1"/>
          <p:nvPr/>
        </p:nvSpPr>
        <p:spPr>
          <a:xfrm>
            <a:off x="991673" y="1078483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solidFill>
                  <a:srgbClr val="71A8AC"/>
                </a:solidFill>
                <a:latin typeface="Century Gothic" panose="020B0502020202020204" pitchFamily="34" charset="0"/>
              </a:rPr>
              <a:t>FORMATION</a:t>
            </a:r>
          </a:p>
        </p:txBody>
      </p:sp>
      <p:cxnSp>
        <p:nvCxnSpPr>
          <p:cNvPr id="51" name="Connecteur droit 50">
            <a:extLst>
              <a:ext uri="{FF2B5EF4-FFF2-40B4-BE49-F238E27FC236}">
                <a16:creationId xmlns:a16="http://schemas.microsoft.com/office/drawing/2014/main" id="{C7E6D3A8-CDC4-4994-B8D8-7DF2B99E6C48}"/>
              </a:ext>
            </a:extLst>
          </p:cNvPr>
          <p:cNvCxnSpPr/>
          <p:nvPr/>
        </p:nvCxnSpPr>
        <p:spPr>
          <a:xfrm flipV="1">
            <a:off x="1319038" y="3032489"/>
            <a:ext cx="0" cy="171995"/>
          </a:xfrm>
          <a:prstGeom prst="line">
            <a:avLst/>
          </a:prstGeom>
          <a:ln w="28575">
            <a:solidFill>
              <a:srgbClr val="E1450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ZoneTexte 33">
            <a:extLst>
              <a:ext uri="{FF2B5EF4-FFF2-40B4-BE49-F238E27FC236}">
                <a16:creationId xmlns:a16="http://schemas.microsoft.com/office/drawing/2014/main" id="{D77C6BB8-61E4-40E6-AFF7-1D09E8BEB8AD}"/>
              </a:ext>
            </a:extLst>
          </p:cNvPr>
          <p:cNvSpPr txBox="1"/>
          <p:nvPr/>
        </p:nvSpPr>
        <p:spPr>
          <a:xfrm>
            <a:off x="1227810" y="3032489"/>
            <a:ext cx="6001790" cy="597767"/>
          </a:xfrm>
          <a:prstGeom prst="rect">
            <a:avLst/>
          </a:prstGeom>
          <a:noFill/>
          <a:ln>
            <a:noFill/>
          </a:ln>
        </p:spPr>
        <p:txBody>
          <a:bodyPr wrap="square" lIns="104306" tIns="52153" rIns="104306" bIns="52153" rtlCol="0">
            <a:spAutoFit/>
          </a:bodyPr>
          <a:lstStyle/>
          <a:p>
            <a:pPr marL="92075" algn="just"/>
            <a:r>
              <a:rPr lang="fr-FR" sz="1200" b="1" dirty="0">
                <a:solidFill>
                  <a:srgbClr val="225B7B"/>
                </a:solidFill>
                <a:ea typeface="+mj-ea"/>
                <a:cs typeface="+mj-cs"/>
              </a:rPr>
              <a:t>    </a:t>
            </a:r>
            <a:r>
              <a:rPr lang="fr-FR" sz="1200" b="1" dirty="0">
                <a:solidFill>
                  <a:srgbClr val="71A8AC"/>
                </a:solidFill>
                <a:ea typeface="+mj-ea"/>
                <a:cs typeface="+mj-cs"/>
              </a:rPr>
              <a:t>VALIDATION</a:t>
            </a:r>
          </a:p>
          <a:p>
            <a:pPr marL="97786"/>
            <a:endParaRPr lang="fr-FR" sz="1000" dirty="0">
              <a:solidFill>
                <a:srgbClr val="434343"/>
              </a:solidFill>
            </a:endParaRPr>
          </a:p>
          <a:p>
            <a:pPr marL="302414" indent="-204628" algn="just">
              <a:buFont typeface="Arial" panose="020B0604020202020204" pitchFamily="34" charset="0"/>
              <a:buChar char="•"/>
            </a:pPr>
            <a:r>
              <a:rPr lang="fr-FR" sz="1000" dirty="0">
                <a:solidFill>
                  <a:srgbClr val="434343"/>
                </a:solidFill>
              </a:rPr>
              <a:t>Remise d’une attestation de formation attestant l’acquisition des compétences attendues.</a:t>
            </a:r>
          </a:p>
        </p:txBody>
      </p:sp>
      <p:pic>
        <p:nvPicPr>
          <p:cNvPr id="26" name="Image 25">
            <a:extLst>
              <a:ext uri="{FF2B5EF4-FFF2-40B4-BE49-F238E27FC236}">
                <a16:creationId xmlns:a16="http://schemas.microsoft.com/office/drawing/2014/main" id="{C4DEE000-6A84-4711-A8AA-46D3D83C2F10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808" y="8955052"/>
            <a:ext cx="1728192" cy="947719"/>
          </a:xfrm>
          <a:prstGeom prst="rect">
            <a:avLst/>
          </a:prstGeom>
        </p:spPr>
      </p:pic>
      <p:sp>
        <p:nvSpPr>
          <p:cNvPr id="28" name="ZoneTexte 27">
            <a:extLst>
              <a:ext uri="{FF2B5EF4-FFF2-40B4-BE49-F238E27FC236}">
                <a16:creationId xmlns:a16="http://schemas.microsoft.com/office/drawing/2014/main" id="{2609865A-9CC8-4B3B-8140-66D223071E3B}"/>
              </a:ext>
            </a:extLst>
          </p:cNvPr>
          <p:cNvSpPr txBox="1"/>
          <p:nvPr/>
        </p:nvSpPr>
        <p:spPr>
          <a:xfrm>
            <a:off x="1088711" y="9332305"/>
            <a:ext cx="22150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r-FR" sz="900" dirty="0">
                <a:solidFill>
                  <a:srgbClr val="434343"/>
                </a:solidFill>
              </a:rPr>
              <a:t>Michaël BERTREUX</a:t>
            </a:r>
          </a:p>
          <a:p>
            <a:pPr lvl="0" algn="ctr"/>
            <a:r>
              <a:rPr lang="fr-FR" sz="900" dirty="0">
                <a:solidFill>
                  <a:srgbClr val="434343"/>
                </a:solidFill>
              </a:rPr>
              <a:t>Tél : 06.33.01.47.93</a:t>
            </a:r>
          </a:p>
          <a:p>
            <a:pPr lvl="0" algn="ctr"/>
            <a:r>
              <a:rPr lang="fr-FR" sz="900" dirty="0">
                <a:solidFill>
                  <a:srgbClr val="434343"/>
                </a:solidFill>
              </a:rPr>
              <a:t>mbertreux@maisondesentreprises.com</a:t>
            </a:r>
          </a:p>
          <a:p>
            <a:pPr lvl="0" algn="ctr"/>
            <a:endParaRPr lang="fr-FR" sz="900" dirty="0">
              <a:solidFill>
                <a:srgbClr val="434343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87A860E-38F9-4581-8468-C822D7941222}"/>
              </a:ext>
            </a:extLst>
          </p:cNvPr>
          <p:cNvSpPr/>
          <p:nvPr/>
        </p:nvSpPr>
        <p:spPr>
          <a:xfrm>
            <a:off x="1634824" y="9098406"/>
            <a:ext cx="118173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100" b="1" dirty="0">
                <a:solidFill>
                  <a:srgbClr val="71A8AC"/>
                </a:solidFill>
              </a:rPr>
              <a:t>VOTRE CONTACT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9748D92-6132-4A34-948A-615B71A32916}"/>
              </a:ext>
            </a:extLst>
          </p:cNvPr>
          <p:cNvSpPr/>
          <p:nvPr/>
        </p:nvSpPr>
        <p:spPr>
          <a:xfrm>
            <a:off x="1173346" y="9098407"/>
            <a:ext cx="2063921" cy="729439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32" name="Image 31">
            <a:extLst>
              <a:ext uri="{FF2B5EF4-FFF2-40B4-BE49-F238E27FC236}">
                <a16:creationId xmlns:a16="http://schemas.microsoft.com/office/drawing/2014/main" id="{97A52E6B-B223-4A90-A9BB-7993443F4FE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673" y="8839968"/>
            <a:ext cx="531492" cy="531492"/>
          </a:xfrm>
          <a:prstGeom prst="rect">
            <a:avLst/>
          </a:prstGeom>
        </p:spPr>
      </p:pic>
      <p:sp>
        <p:nvSpPr>
          <p:cNvPr id="25" name="ZoneTexte 22">
            <a:extLst>
              <a:ext uri="{FF2B5EF4-FFF2-40B4-BE49-F238E27FC236}">
                <a16:creationId xmlns:a16="http://schemas.microsoft.com/office/drawing/2014/main" id="{9EB4864E-386E-418A-888B-BA0033A5378C}"/>
              </a:ext>
            </a:extLst>
          </p:cNvPr>
          <p:cNvSpPr txBox="1"/>
          <p:nvPr/>
        </p:nvSpPr>
        <p:spPr>
          <a:xfrm>
            <a:off x="1319038" y="3660486"/>
            <a:ext cx="5688632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sz="1200" b="1" dirty="0">
                <a:solidFill>
                  <a:srgbClr val="71A8AC"/>
                </a:solidFill>
              </a:rPr>
              <a:t>ACCESSIBILITE PSH</a:t>
            </a:r>
          </a:p>
          <a:p>
            <a:endParaRPr lang="fr-FR" sz="1000" dirty="0">
              <a:solidFill>
                <a:srgbClr val="434343"/>
              </a:solidFill>
            </a:endParaRPr>
          </a:p>
          <a:p>
            <a:r>
              <a:rPr lang="fr-FR" sz="1000" dirty="0">
                <a:solidFill>
                  <a:srgbClr val="434343"/>
                </a:solidFill>
              </a:rPr>
              <a:t>A la Maison des Entreprises : </a:t>
            </a:r>
          </a:p>
          <a:p>
            <a:pPr marL="266700" indent="-266700">
              <a:buFont typeface="Arial" panose="020B0604020202020204" pitchFamily="34" charset="0"/>
              <a:buChar char="•"/>
            </a:pPr>
            <a:r>
              <a:rPr lang="fr-FR" sz="1000" dirty="0">
                <a:solidFill>
                  <a:srgbClr val="434343"/>
                </a:solidFill>
              </a:rPr>
              <a:t>Salles de formation situées en RDC, accessibles en fauteuil roulant</a:t>
            </a:r>
          </a:p>
          <a:p>
            <a:pPr marL="266700" indent="-266700">
              <a:buFont typeface="Arial" panose="020B0604020202020204" pitchFamily="34" charset="0"/>
              <a:buChar char="•"/>
            </a:pPr>
            <a:r>
              <a:rPr lang="fr-FR" sz="1000" dirty="0">
                <a:solidFill>
                  <a:srgbClr val="434343"/>
                </a:solidFill>
              </a:rPr>
              <a:t>Bâtiments accessibles par rampe d’accès</a:t>
            </a:r>
          </a:p>
          <a:p>
            <a:pPr marL="266700" indent="-266700">
              <a:buFont typeface="Arial" panose="020B0604020202020204" pitchFamily="34" charset="0"/>
              <a:buChar char="•"/>
            </a:pPr>
            <a:r>
              <a:rPr lang="fr-FR" sz="1000" dirty="0">
                <a:solidFill>
                  <a:srgbClr val="434343"/>
                </a:solidFill>
              </a:rPr>
              <a:t>Places de parking réservées aux personnes en situation de handicap</a:t>
            </a:r>
          </a:p>
          <a:p>
            <a:pPr marL="266700" indent="-266700">
              <a:buFont typeface="Arial" panose="020B0604020202020204" pitchFamily="34" charset="0"/>
              <a:buChar char="•"/>
            </a:pPr>
            <a:r>
              <a:rPr lang="fr-FR" sz="1000" dirty="0">
                <a:solidFill>
                  <a:srgbClr val="434343"/>
                </a:solidFill>
              </a:rPr>
              <a:t>Il est possible de mettre en place un accompagnement personnalisé en contactant le référent handicap de DEFI2 CONSEIL…</a:t>
            </a:r>
          </a:p>
          <a:p>
            <a:endParaRPr lang="fr-FR" sz="1000" dirty="0">
              <a:solidFill>
                <a:srgbClr val="434343"/>
              </a:solidFill>
            </a:endParaRPr>
          </a:p>
          <a:p>
            <a:r>
              <a:rPr lang="fr-FR" sz="1000" dirty="0">
                <a:solidFill>
                  <a:srgbClr val="434343"/>
                </a:solidFill>
              </a:rPr>
              <a:t>En entreprise : </a:t>
            </a:r>
          </a:p>
          <a:p>
            <a:pPr marL="266700" indent="-266700">
              <a:buFont typeface="Arial" panose="020B0604020202020204" pitchFamily="34" charset="0"/>
              <a:buChar char="•"/>
            </a:pPr>
            <a:r>
              <a:rPr lang="fr-FR" sz="1000" dirty="0">
                <a:solidFill>
                  <a:srgbClr val="434343"/>
                </a:solidFill>
              </a:rPr>
              <a:t>Selon les conditions d’accessibilité de l’entreprise</a:t>
            </a:r>
          </a:p>
          <a:p>
            <a:r>
              <a:rPr lang="fr-FR" sz="1200" b="1" dirty="0">
                <a:solidFill>
                  <a:schemeClr val="bg1"/>
                </a:solidFill>
              </a:rPr>
              <a:t>Tarif :</a:t>
            </a:r>
          </a:p>
          <a:p>
            <a:r>
              <a:rPr lang="fr-FR" sz="1200" dirty="0">
                <a:solidFill>
                  <a:schemeClr val="bg1"/>
                </a:solidFill>
              </a:rPr>
              <a:t>Nous consulter pour étude de prise en charge</a:t>
            </a:r>
          </a:p>
          <a:p>
            <a:endParaRPr lang="fr-FR" sz="1200" b="1" dirty="0">
              <a:solidFill>
                <a:schemeClr val="bg1"/>
              </a:solidFill>
            </a:endParaRPr>
          </a:p>
          <a:p>
            <a:r>
              <a:rPr lang="fr-FR" sz="1200" b="1" dirty="0">
                <a:solidFill>
                  <a:schemeClr val="bg1"/>
                </a:solidFill>
              </a:rPr>
              <a:t>Modalités et délais d’accès :</a:t>
            </a:r>
          </a:p>
          <a:p>
            <a:r>
              <a:rPr lang="fr-FR" sz="1200" dirty="0">
                <a:solidFill>
                  <a:schemeClr val="bg1"/>
                </a:solidFill>
              </a:rPr>
              <a:t>Entrée en formation sur date programmée dès contractualisation </a:t>
            </a:r>
          </a:p>
          <a:p>
            <a:endParaRPr lang="fr-FR" sz="1200" b="1" dirty="0">
              <a:solidFill>
                <a:srgbClr val="71A8AC"/>
              </a:solidFill>
              <a:ea typeface="+mj-ea"/>
              <a:cs typeface="+mj-cs"/>
            </a:endParaRPr>
          </a:p>
        </p:txBody>
      </p:sp>
      <p:pic>
        <p:nvPicPr>
          <p:cNvPr id="23" name="Image 22">
            <a:extLst>
              <a:ext uri="{FF2B5EF4-FFF2-40B4-BE49-F238E27FC236}">
                <a16:creationId xmlns:a16="http://schemas.microsoft.com/office/drawing/2014/main" id="{CD7E1CE0-4308-4B5C-BA28-CA55D33E965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650706" y="9091116"/>
            <a:ext cx="1552312" cy="830022"/>
          </a:xfrm>
          <a:prstGeom prst="rect">
            <a:avLst/>
          </a:prstGeom>
        </p:spPr>
      </p:pic>
      <p:sp>
        <p:nvSpPr>
          <p:cNvPr id="24" name="ZoneTexte 23"/>
          <p:cNvSpPr txBox="1"/>
          <p:nvPr/>
        </p:nvSpPr>
        <p:spPr>
          <a:xfrm>
            <a:off x="1104576" y="1556997"/>
            <a:ext cx="4982344" cy="628545"/>
          </a:xfrm>
          <a:prstGeom prst="rect">
            <a:avLst/>
          </a:prstGeom>
          <a:noFill/>
          <a:ln>
            <a:noFill/>
          </a:ln>
        </p:spPr>
        <p:txBody>
          <a:bodyPr wrap="square" lIns="104306" tIns="52153" rIns="104306" bIns="52153" rtlCol="0">
            <a:spAutoFit/>
          </a:bodyPr>
          <a:lstStyle/>
          <a:p>
            <a:pPr marL="92075" algn="just"/>
            <a:r>
              <a:rPr lang="fr-FR" sz="1200" b="1" dirty="0">
                <a:solidFill>
                  <a:srgbClr val="225B7B"/>
                </a:solidFill>
                <a:ea typeface="+mj-ea"/>
                <a:cs typeface="+mj-cs"/>
              </a:rPr>
              <a:t>    </a:t>
            </a:r>
            <a:r>
              <a:rPr lang="fr-FR" sz="1200" b="1" dirty="0">
                <a:solidFill>
                  <a:srgbClr val="71A8AC"/>
                </a:solidFill>
                <a:ea typeface="+mj-ea"/>
                <a:cs typeface="+mj-cs"/>
              </a:rPr>
              <a:t>MÉTHODES ET MOYENS PÉDAGOGIQUES</a:t>
            </a:r>
          </a:p>
          <a:p>
            <a:pPr marL="92075" algn="just"/>
            <a:r>
              <a:rPr lang="fr-FR" sz="1200" b="1" dirty="0">
                <a:solidFill>
                  <a:srgbClr val="225B7B"/>
                </a:solidFill>
                <a:ea typeface="+mj-ea"/>
                <a:cs typeface="+mj-cs"/>
              </a:rPr>
              <a:t> </a:t>
            </a:r>
          </a:p>
          <a:p>
            <a:pPr marL="266700" indent="-174625" algn="just">
              <a:buFont typeface="Arial" panose="020B0604020202020204" pitchFamily="34" charset="0"/>
              <a:buChar char="•"/>
            </a:pPr>
            <a:r>
              <a:rPr lang="fr-FR" sz="1000" dirty="0">
                <a:solidFill>
                  <a:srgbClr val="434343"/>
                </a:solidFill>
              </a:rPr>
              <a:t>Exposé, Visionnage de films, exercices à partir de cas concrets et pratiques</a:t>
            </a:r>
          </a:p>
        </p:txBody>
      </p:sp>
      <p:cxnSp>
        <p:nvCxnSpPr>
          <p:cNvPr id="27" name="Connecteur droit 26">
            <a:extLst>
              <a:ext uri="{FF2B5EF4-FFF2-40B4-BE49-F238E27FC236}">
                <a16:creationId xmlns:a16="http://schemas.microsoft.com/office/drawing/2014/main" id="{6E07546A-94F5-4AC6-9469-48DE1855A389}"/>
              </a:ext>
            </a:extLst>
          </p:cNvPr>
          <p:cNvCxnSpPr/>
          <p:nvPr/>
        </p:nvCxnSpPr>
        <p:spPr>
          <a:xfrm flipV="1">
            <a:off x="1340392" y="1598700"/>
            <a:ext cx="0" cy="171995"/>
          </a:xfrm>
          <a:prstGeom prst="line">
            <a:avLst/>
          </a:prstGeom>
          <a:ln w="28575">
            <a:solidFill>
              <a:srgbClr val="E1450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ZoneTexte 30">
            <a:extLst>
              <a:ext uri="{FF2B5EF4-FFF2-40B4-BE49-F238E27FC236}">
                <a16:creationId xmlns:a16="http://schemas.microsoft.com/office/drawing/2014/main" id="{296A7FB9-D534-46CD-A5AE-EA3D21AE429F}"/>
              </a:ext>
            </a:extLst>
          </p:cNvPr>
          <p:cNvSpPr txBox="1"/>
          <p:nvPr/>
        </p:nvSpPr>
        <p:spPr>
          <a:xfrm>
            <a:off x="1173346" y="2279586"/>
            <a:ext cx="5773003" cy="597767"/>
          </a:xfrm>
          <a:prstGeom prst="rect">
            <a:avLst/>
          </a:prstGeom>
          <a:noFill/>
          <a:ln>
            <a:noFill/>
          </a:ln>
        </p:spPr>
        <p:txBody>
          <a:bodyPr wrap="square" lIns="104306" tIns="52153" rIns="104306" bIns="52153" rtlCol="0">
            <a:spAutoFit/>
          </a:bodyPr>
          <a:lstStyle/>
          <a:p>
            <a:pPr marL="92075" algn="just"/>
            <a:r>
              <a:rPr lang="fr-FR" sz="1200" b="1" dirty="0">
                <a:solidFill>
                  <a:srgbClr val="225B7B"/>
                </a:solidFill>
                <a:ea typeface="+mj-ea"/>
                <a:cs typeface="+mj-cs"/>
              </a:rPr>
              <a:t>    </a:t>
            </a:r>
            <a:r>
              <a:rPr lang="fr-FR" sz="1200" b="1" dirty="0">
                <a:solidFill>
                  <a:srgbClr val="71A8AC"/>
                </a:solidFill>
                <a:ea typeface="+mj-ea"/>
                <a:cs typeface="+mj-cs"/>
              </a:rPr>
              <a:t>SUIVI ET ÉVALUATION</a:t>
            </a:r>
          </a:p>
          <a:p>
            <a:pPr marL="97786"/>
            <a:endParaRPr lang="fr-FR" sz="1000" dirty="0">
              <a:solidFill>
                <a:srgbClr val="434343"/>
              </a:solidFill>
            </a:endParaRPr>
          </a:p>
          <a:p>
            <a:pPr marL="302414" indent="-204628" algn="just">
              <a:buFont typeface="Arial" panose="020B0604020202020204" pitchFamily="34" charset="0"/>
              <a:buChar char="•"/>
            </a:pPr>
            <a:r>
              <a:rPr lang="fr-FR" sz="1000" dirty="0">
                <a:solidFill>
                  <a:srgbClr val="434343"/>
                </a:solidFill>
              </a:rPr>
              <a:t>QCM</a:t>
            </a:r>
          </a:p>
        </p:txBody>
      </p:sp>
      <p:cxnSp>
        <p:nvCxnSpPr>
          <p:cNvPr id="33" name="Connecteur droit 32">
            <a:extLst>
              <a:ext uri="{FF2B5EF4-FFF2-40B4-BE49-F238E27FC236}">
                <a16:creationId xmlns:a16="http://schemas.microsoft.com/office/drawing/2014/main" id="{F2B8C54C-B8E3-426F-9F7D-F2D441C9A79D}"/>
              </a:ext>
            </a:extLst>
          </p:cNvPr>
          <p:cNvCxnSpPr/>
          <p:nvPr/>
        </p:nvCxnSpPr>
        <p:spPr>
          <a:xfrm flipV="1">
            <a:off x="1322877" y="2333004"/>
            <a:ext cx="0" cy="171995"/>
          </a:xfrm>
          <a:prstGeom prst="line">
            <a:avLst/>
          </a:prstGeom>
          <a:ln w="28575">
            <a:solidFill>
              <a:srgbClr val="E1450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1037553" y="10182429"/>
            <a:ext cx="6217813" cy="447633"/>
          </a:xfrm>
        </p:spPr>
        <p:txBody>
          <a:bodyPr/>
          <a:lstStyle/>
          <a:p>
            <a:r>
              <a:rPr lang="fr-FR" i="1" dirty="0"/>
              <a:t>Réf. : COM - FO – Programme QHSE – représentants du personnel au CSE ou à la CSSCT       </a:t>
            </a:r>
          </a:p>
          <a:p>
            <a:r>
              <a:rPr lang="fr-FR" i="1" dirty="0"/>
              <a:t>      V0 du 26/03/2021 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2291827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545</Words>
  <Application>Microsoft Office PowerPoint</Application>
  <PresentationFormat>Personnalisé</PresentationFormat>
  <Paragraphs>99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Century Gothic</vt:lpstr>
      <vt:lpstr>Thème Office</vt:lpstr>
      <vt:lpstr>Présentation PowerPoint</vt:lpstr>
      <vt:lpstr>Présentation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Sabine Rousselet</dc:creator>
  <cp:lastModifiedBy>Michael BERTREUX</cp:lastModifiedBy>
  <cp:revision>46</cp:revision>
  <cp:lastPrinted>2021-06-17T15:31:36Z</cp:lastPrinted>
  <dcterms:created xsi:type="dcterms:W3CDTF">2017-07-28T13:52:11Z</dcterms:created>
  <dcterms:modified xsi:type="dcterms:W3CDTF">2022-07-07T13:56:31Z</dcterms:modified>
</cp:coreProperties>
</file>