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7561263" cy="10693400"/>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60" d="100"/>
          <a:sy n="160" d="100"/>
        </p:scale>
        <p:origin x="204" y="-996"/>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095" y="3321886"/>
            <a:ext cx="6427074" cy="2292150"/>
          </a:xfrm>
        </p:spPr>
        <p:txBody>
          <a:bodyPr/>
          <a:lstStyle/>
          <a:p>
            <a:r>
              <a:rPr lang="fr-FR"/>
              <a:t>Modifiez le style du titre</a:t>
            </a:r>
          </a:p>
        </p:txBody>
      </p:sp>
      <p:sp>
        <p:nvSpPr>
          <p:cNvPr id="3" name="Sous-titre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1B510CA8-240D-4C22-84A1-341E734E6CC1}" type="datetimeFigureOut">
              <a:rPr lang="fr-FR" smtClean="0"/>
              <a:t>26/08/2022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1359242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B510CA8-240D-4C22-84A1-341E734E6CC1}" type="datetimeFigureOut">
              <a:rPr lang="fr-FR" smtClean="0"/>
              <a:t>26/08/2022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4145375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4133" y="668338"/>
            <a:ext cx="1405923" cy="1422568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312427" y="668338"/>
            <a:ext cx="4095684" cy="1422568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B510CA8-240D-4C22-84A1-341E734E6CC1}" type="datetimeFigureOut">
              <a:rPr lang="fr-FR" smtClean="0"/>
              <a:t>26/08/2022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3141067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B510CA8-240D-4C22-84A1-341E734E6CC1}" type="datetimeFigureOut">
              <a:rPr lang="fr-FR" smtClean="0"/>
              <a:t>26/08/2022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1480151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287" y="6871500"/>
            <a:ext cx="6427074" cy="2123828"/>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597287" y="4532320"/>
            <a:ext cx="6427074" cy="233918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1B510CA8-240D-4C22-84A1-341E734E6CC1}" type="datetimeFigureOut">
              <a:rPr lang="fr-FR" smtClean="0"/>
              <a:t>26/08/2022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339692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312428" y="3891210"/>
            <a:ext cx="2750147" cy="11002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88595" y="3891210"/>
            <a:ext cx="2751460" cy="11002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B510CA8-240D-4C22-84A1-341E734E6CC1}" type="datetimeFigureOut">
              <a:rPr lang="fr-FR" smtClean="0"/>
              <a:t>26/08/2022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367110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063" y="428232"/>
            <a:ext cx="6805137" cy="1782233"/>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378063" y="2393639"/>
            <a:ext cx="3340871"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378063" y="3391194"/>
            <a:ext cx="3340871"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017" y="2393639"/>
            <a:ext cx="3342183"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3841017" y="3391194"/>
            <a:ext cx="3342183"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B510CA8-240D-4C22-84A1-341E734E6CC1}" type="datetimeFigureOut">
              <a:rPr lang="fr-FR" smtClean="0"/>
              <a:t>26/08/2022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4001297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1B510CA8-240D-4C22-84A1-341E734E6CC1}" type="datetimeFigureOut">
              <a:rPr lang="fr-FR" smtClean="0"/>
              <a:t>26/08/2022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2009929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B510CA8-240D-4C22-84A1-341E734E6CC1}" type="datetimeFigureOut">
              <a:rPr lang="fr-FR" smtClean="0"/>
              <a:t>26/08/2022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3467804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064" y="425756"/>
            <a:ext cx="2487603" cy="1811937"/>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2956244" y="425756"/>
            <a:ext cx="4226956" cy="91265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064" y="2237694"/>
            <a:ext cx="2487603" cy="73145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1B510CA8-240D-4C22-84A1-341E734E6CC1}" type="datetimeFigureOut">
              <a:rPr lang="fr-FR" smtClean="0"/>
              <a:t>26/08/2022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2552953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060" y="7485380"/>
            <a:ext cx="4536758" cy="883691"/>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482060" y="955475"/>
            <a:ext cx="4536758" cy="6416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060" y="8369071"/>
            <a:ext cx="4536758" cy="12549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1B510CA8-240D-4C22-84A1-341E734E6CC1}" type="datetimeFigureOut">
              <a:rPr lang="fr-FR" smtClean="0"/>
              <a:t>26/08/2022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6508789-1D9C-4AC3-99DD-D769B4ABB827}" type="slidenum">
              <a:rPr lang="fr-FR" smtClean="0"/>
              <a:t>‹N°›</a:t>
            </a:fld>
            <a:endParaRPr lang="fr-FR"/>
          </a:p>
        </p:txBody>
      </p:sp>
    </p:spTree>
    <p:extLst>
      <p:ext uri="{BB962C8B-B14F-4D97-AF65-F5344CB8AC3E}">
        <p14:creationId xmlns:p14="http://schemas.microsoft.com/office/powerpoint/2010/main" val="919829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063" y="428232"/>
            <a:ext cx="6805137" cy="178223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378063" y="2495127"/>
            <a:ext cx="6805137" cy="705715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063" y="9911198"/>
            <a:ext cx="1764295" cy="569325"/>
          </a:xfrm>
          <a:prstGeom prst="rect">
            <a:avLst/>
          </a:prstGeom>
        </p:spPr>
        <p:txBody>
          <a:bodyPr vert="horz" lIns="91440" tIns="45720" rIns="91440" bIns="45720" rtlCol="0" anchor="ctr"/>
          <a:lstStyle>
            <a:lvl1pPr algn="l">
              <a:defRPr sz="1200">
                <a:solidFill>
                  <a:schemeClr val="tx1">
                    <a:tint val="75000"/>
                  </a:schemeClr>
                </a:solidFill>
              </a:defRPr>
            </a:lvl1pPr>
          </a:lstStyle>
          <a:p>
            <a:fld id="{1B510CA8-240D-4C22-84A1-341E734E6CC1}" type="datetimeFigureOut">
              <a:rPr lang="fr-FR" smtClean="0"/>
              <a:t>26/08/2022</a:t>
            </a:fld>
            <a:endParaRPr lang="fr-FR"/>
          </a:p>
        </p:txBody>
      </p:sp>
      <p:sp>
        <p:nvSpPr>
          <p:cNvPr id="5" name="Espace réservé du pied de page 4"/>
          <p:cNvSpPr>
            <a:spLocks noGrp="1"/>
          </p:cNvSpPr>
          <p:nvPr>
            <p:ph type="ftr" sz="quarter" idx="3"/>
          </p:nvPr>
        </p:nvSpPr>
        <p:spPr>
          <a:xfrm>
            <a:off x="2583432" y="9911198"/>
            <a:ext cx="2394400" cy="5693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18905" y="9911198"/>
            <a:ext cx="1764295" cy="569325"/>
          </a:xfrm>
          <a:prstGeom prst="rect">
            <a:avLst/>
          </a:prstGeom>
        </p:spPr>
        <p:txBody>
          <a:bodyPr vert="horz" lIns="91440" tIns="45720" rIns="91440" bIns="45720" rtlCol="0" anchor="ctr"/>
          <a:lstStyle>
            <a:lvl1pPr algn="r">
              <a:defRPr sz="1200">
                <a:solidFill>
                  <a:schemeClr val="tx1">
                    <a:tint val="75000"/>
                  </a:schemeClr>
                </a:solidFill>
              </a:defRPr>
            </a:lvl1pPr>
          </a:lstStyle>
          <a:p>
            <a:fld id="{16508789-1D9C-4AC3-99DD-D769B4ABB827}" type="slidenum">
              <a:rPr lang="fr-FR" smtClean="0"/>
              <a:t>‹N°›</a:t>
            </a:fld>
            <a:endParaRPr lang="fr-FR"/>
          </a:p>
        </p:txBody>
      </p:sp>
    </p:spTree>
    <p:extLst>
      <p:ext uri="{BB962C8B-B14F-4D97-AF65-F5344CB8AC3E}">
        <p14:creationId xmlns:p14="http://schemas.microsoft.com/office/powerpoint/2010/main" val="4003948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Image 37"/>
          <p:cNvPicPr>
            <a:picLocks noChangeAspect="1"/>
          </p:cNvPicPr>
          <p:nvPr/>
        </p:nvPicPr>
        <p:blipFill rotWithShape="1">
          <a:blip r:embed="rId2">
            <a:extLst>
              <a:ext uri="{28A0092B-C50C-407E-A947-70E740481C1C}">
                <a14:useLocalDpi xmlns:a14="http://schemas.microsoft.com/office/drawing/2010/main" val="0"/>
              </a:ext>
            </a:extLst>
          </a:blip>
          <a:srcRect l="2338" t="497" r="86436" b="935"/>
          <a:stretch/>
        </p:blipFill>
        <p:spPr>
          <a:xfrm>
            <a:off x="0" y="-1"/>
            <a:ext cx="863600" cy="10693401"/>
          </a:xfrm>
          <a:prstGeom prst="rect">
            <a:avLst/>
          </a:prstGeom>
        </p:spPr>
      </p:pic>
      <p:sp>
        <p:nvSpPr>
          <p:cNvPr id="6" name="Rectangle 5"/>
          <p:cNvSpPr/>
          <p:nvPr/>
        </p:nvSpPr>
        <p:spPr>
          <a:xfrm>
            <a:off x="891876" y="540659"/>
            <a:ext cx="6633169" cy="954107"/>
          </a:xfrm>
          <a:prstGeom prst="rect">
            <a:avLst/>
          </a:prstGeom>
        </p:spPr>
        <p:txBody>
          <a:bodyPr wrap="square">
            <a:spAutoFit/>
          </a:bodyPr>
          <a:lstStyle/>
          <a:p>
            <a:r>
              <a:rPr lang="fr-FR" sz="2800" dirty="0">
                <a:solidFill>
                  <a:schemeClr val="tx2"/>
                </a:solidFill>
                <a:latin typeface="Century Gothic" panose="020B0502020202020204" pitchFamily="34" charset="0"/>
              </a:rPr>
              <a:t>Améliorer sa performance énergétique</a:t>
            </a:r>
          </a:p>
        </p:txBody>
      </p:sp>
      <p:sp>
        <p:nvSpPr>
          <p:cNvPr id="3" name="ZoneTexte 2"/>
          <p:cNvSpPr txBox="1"/>
          <p:nvPr/>
        </p:nvSpPr>
        <p:spPr>
          <a:xfrm>
            <a:off x="1107330" y="5562724"/>
            <a:ext cx="5642334" cy="2690480"/>
          </a:xfrm>
          <a:prstGeom prst="rect">
            <a:avLst/>
          </a:prstGeom>
          <a:noFill/>
        </p:spPr>
        <p:txBody>
          <a:bodyPr wrap="square" rtlCol="0">
            <a:spAutoFit/>
          </a:bodyPr>
          <a:lstStyle/>
          <a:p>
            <a:pPr algn="just"/>
            <a:r>
              <a:rPr lang="fr-FR" sz="1200" b="1" dirty="0">
                <a:solidFill>
                  <a:schemeClr val="accent1"/>
                </a:solidFill>
              </a:rPr>
              <a:t>NOS OUTILS</a:t>
            </a:r>
          </a:p>
          <a:p>
            <a:pPr algn="just"/>
            <a:endParaRPr lang="fr-FR" sz="1100" dirty="0">
              <a:solidFill>
                <a:srgbClr val="434343"/>
              </a:solidFill>
            </a:endParaRPr>
          </a:p>
          <a:p>
            <a:pPr algn="just"/>
            <a:r>
              <a:rPr lang="fr-FR" sz="1100" dirty="0">
                <a:solidFill>
                  <a:srgbClr val="434343"/>
                </a:solidFill>
              </a:rPr>
              <a:t>Outils mis en place :</a:t>
            </a:r>
          </a:p>
          <a:p>
            <a:pPr algn="just"/>
            <a:endParaRPr lang="fr-FR" sz="1100" dirty="0">
              <a:solidFill>
                <a:srgbClr val="434343"/>
              </a:solidFill>
            </a:endParaRPr>
          </a:p>
          <a:p>
            <a:r>
              <a:rPr lang="fr-FR" sz="1100" dirty="0">
                <a:solidFill>
                  <a:srgbClr val="000000"/>
                </a:solidFill>
              </a:rPr>
              <a:t>Phase 1 : </a:t>
            </a:r>
          </a:p>
          <a:p>
            <a:pPr marL="628650" lvl="1" indent="-171450">
              <a:buFont typeface="Wingdings" panose="05000000000000000000" pitchFamily="2" charset="2"/>
              <a:buChar char="Ø"/>
            </a:pPr>
            <a:r>
              <a:rPr lang="fr-FR" sz="1100" dirty="0">
                <a:solidFill>
                  <a:srgbClr val="000000"/>
                </a:solidFill>
              </a:rPr>
              <a:t>Cadrage du projet avec la dirigeante et le responsable du projet.</a:t>
            </a:r>
          </a:p>
          <a:p>
            <a:pPr marL="628650" lvl="1" indent="-171450">
              <a:buFont typeface="Wingdings" panose="05000000000000000000" pitchFamily="2" charset="2"/>
              <a:buChar char="Ø"/>
            </a:pPr>
            <a:r>
              <a:rPr lang="fr-FR" sz="1100" dirty="0">
                <a:solidFill>
                  <a:srgbClr val="000000"/>
                </a:solidFill>
              </a:rPr>
              <a:t>Etat des lieux</a:t>
            </a:r>
          </a:p>
          <a:p>
            <a:pPr marL="628650" lvl="1" indent="-171450">
              <a:buFont typeface="Wingdings" panose="05000000000000000000" pitchFamily="2" charset="2"/>
              <a:buChar char="Ø"/>
            </a:pPr>
            <a:r>
              <a:rPr lang="fr-FR" sz="1100" dirty="0">
                <a:solidFill>
                  <a:srgbClr val="000000"/>
                </a:solidFill>
              </a:rPr>
              <a:t>Constitution de l’équipe énergie</a:t>
            </a:r>
          </a:p>
          <a:p>
            <a:pPr marL="628650" lvl="1" indent="-171450">
              <a:buFont typeface="Wingdings" panose="05000000000000000000" pitchFamily="2" charset="2"/>
              <a:buChar char="Ø"/>
            </a:pPr>
            <a:r>
              <a:rPr lang="fr-FR" sz="1100" dirty="0">
                <a:solidFill>
                  <a:srgbClr val="000000"/>
                </a:solidFill>
              </a:rPr>
              <a:t>Détermination des Usages significatifs et objectifs à atteindre</a:t>
            </a:r>
          </a:p>
          <a:p>
            <a:pPr>
              <a:lnSpc>
                <a:spcPct val="105000"/>
              </a:lnSpc>
            </a:pPr>
            <a:r>
              <a:rPr lang="fr-FR" sz="1100" dirty="0">
                <a:solidFill>
                  <a:srgbClr val="000000"/>
                </a:solidFill>
              </a:rPr>
              <a:t> </a:t>
            </a:r>
          </a:p>
          <a:p>
            <a:pPr>
              <a:lnSpc>
                <a:spcPct val="105000"/>
              </a:lnSpc>
            </a:pPr>
            <a:r>
              <a:rPr lang="fr-FR" sz="1100" dirty="0">
                <a:solidFill>
                  <a:srgbClr val="000000"/>
                </a:solidFill>
              </a:rPr>
              <a:t> Phase 2 :</a:t>
            </a:r>
          </a:p>
          <a:p>
            <a:pPr marL="628650" lvl="1" indent="-171450">
              <a:lnSpc>
                <a:spcPct val="105000"/>
              </a:lnSpc>
              <a:buFont typeface="Wingdings" panose="05000000000000000000" pitchFamily="2" charset="2"/>
              <a:buChar char="Ø"/>
            </a:pPr>
            <a:r>
              <a:rPr lang="fr-FR" sz="1100" dirty="0">
                <a:solidFill>
                  <a:srgbClr val="000000"/>
                </a:solidFill>
              </a:rPr>
              <a:t>Mise en place du plan d’action</a:t>
            </a:r>
          </a:p>
          <a:p>
            <a:pPr marL="628650" lvl="1" indent="-171450">
              <a:lnSpc>
                <a:spcPct val="105000"/>
              </a:lnSpc>
              <a:buFont typeface="Wingdings" panose="05000000000000000000" pitchFamily="2" charset="2"/>
              <a:buChar char="Ø"/>
            </a:pPr>
            <a:r>
              <a:rPr lang="fr-FR" sz="1100" dirty="0">
                <a:solidFill>
                  <a:srgbClr val="000000"/>
                </a:solidFill>
              </a:rPr>
              <a:t>Mise en œuvre opérationnelle</a:t>
            </a:r>
          </a:p>
          <a:p>
            <a:pPr marL="628650" lvl="1" indent="-171450">
              <a:lnSpc>
                <a:spcPct val="105000"/>
              </a:lnSpc>
              <a:buFont typeface="Wingdings" panose="05000000000000000000" pitchFamily="2" charset="2"/>
              <a:buChar char="Ø"/>
            </a:pPr>
            <a:r>
              <a:rPr lang="fr-FR" sz="1100" dirty="0">
                <a:solidFill>
                  <a:srgbClr val="000000"/>
                </a:solidFill>
              </a:rPr>
              <a:t>Audits </a:t>
            </a:r>
          </a:p>
          <a:p>
            <a:pPr marL="628650" lvl="1" indent="-171450">
              <a:lnSpc>
                <a:spcPct val="105000"/>
              </a:lnSpc>
              <a:buFont typeface="Wingdings" panose="05000000000000000000" pitchFamily="2" charset="2"/>
              <a:buChar char="Ø"/>
            </a:pPr>
            <a:r>
              <a:rPr lang="fr-FR" sz="1100" dirty="0">
                <a:solidFill>
                  <a:srgbClr val="000000"/>
                </a:solidFill>
              </a:rPr>
              <a:t>Certification.</a:t>
            </a:r>
          </a:p>
        </p:txBody>
      </p:sp>
      <p:sp>
        <p:nvSpPr>
          <p:cNvPr id="4" name="ZoneTexte 3"/>
          <p:cNvSpPr txBox="1"/>
          <p:nvPr/>
        </p:nvSpPr>
        <p:spPr>
          <a:xfrm>
            <a:off x="1364943" y="1769530"/>
            <a:ext cx="5533868" cy="1200329"/>
          </a:xfrm>
          <a:prstGeom prst="rect">
            <a:avLst/>
          </a:prstGeom>
          <a:noFill/>
        </p:spPr>
        <p:txBody>
          <a:bodyPr wrap="square" rtlCol="0">
            <a:spAutoFit/>
          </a:bodyPr>
          <a:lstStyle>
            <a:defPPr>
              <a:defRPr lang="fr-FR"/>
            </a:defPPr>
            <a:lvl1pPr>
              <a:defRPr sz="1200"/>
            </a:lvl1pPr>
          </a:lstStyle>
          <a:p>
            <a:r>
              <a:rPr lang="fr-FR" dirty="0">
                <a:solidFill>
                  <a:srgbClr val="434343"/>
                </a:solidFill>
              </a:rPr>
              <a:t>L’énergie est au centre des préoccupation. Les crises actuelles nous appellent à plus de sobriété, de part la baisse des ressources en énergie fossile, le réchauffement climatique,  l’augmentation des prix. Les entreprises doivent améliorer leur performance énergétique et cela sur le long terme.</a:t>
            </a:r>
          </a:p>
          <a:p>
            <a:r>
              <a:rPr lang="fr-FR" dirty="0">
                <a:solidFill>
                  <a:srgbClr val="434343"/>
                </a:solidFill>
              </a:rPr>
              <a:t>Un pilotage de la performance énergétique par la mise en place d’un système de management ISO 50001 est une réponse à cette problématique.</a:t>
            </a:r>
          </a:p>
        </p:txBody>
      </p:sp>
      <p:cxnSp>
        <p:nvCxnSpPr>
          <p:cNvPr id="41" name="Connecteur droit 40"/>
          <p:cNvCxnSpPr/>
          <p:nvPr/>
        </p:nvCxnSpPr>
        <p:spPr>
          <a:xfrm flipV="1">
            <a:off x="1260351" y="1860698"/>
            <a:ext cx="0" cy="461666"/>
          </a:xfrm>
          <a:prstGeom prst="line">
            <a:avLst/>
          </a:prstGeom>
          <a:ln w="19050">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1260351" y="3045998"/>
            <a:ext cx="5762297" cy="2693045"/>
          </a:xfrm>
          <a:prstGeom prst="rect">
            <a:avLst/>
          </a:prstGeom>
          <a:noFill/>
        </p:spPr>
        <p:txBody>
          <a:bodyPr wrap="square" rtlCol="0">
            <a:spAutoFit/>
          </a:bodyPr>
          <a:lstStyle/>
          <a:p>
            <a:pPr algn="just"/>
            <a:r>
              <a:rPr lang="fr-FR" sz="1200" b="1" dirty="0">
                <a:solidFill>
                  <a:schemeClr val="accent1"/>
                </a:solidFill>
              </a:rPr>
              <a:t>NOS SOLUTIONS</a:t>
            </a:r>
          </a:p>
          <a:p>
            <a:pPr algn="just"/>
            <a:endParaRPr lang="fr-FR" sz="1100" dirty="0">
              <a:solidFill>
                <a:srgbClr val="434343"/>
              </a:solidFill>
            </a:endParaRPr>
          </a:p>
          <a:p>
            <a:pPr algn="just">
              <a:spcAft>
                <a:spcPts val="600"/>
              </a:spcAft>
            </a:pPr>
            <a:r>
              <a:rPr lang="fr-FR" sz="1100" dirty="0">
                <a:solidFill>
                  <a:srgbClr val="000000"/>
                </a:solidFill>
              </a:rPr>
              <a:t>Monter en compétence et accompagnement du responsable « énergie » pour mettre en place et manager un système d’amélioration de la performance énergétique basée sur la norme ISO 50001.  </a:t>
            </a:r>
          </a:p>
          <a:p>
            <a:pPr algn="just"/>
            <a:endParaRPr lang="fr-FR" sz="1100" dirty="0">
              <a:solidFill>
                <a:srgbClr val="434343"/>
              </a:solidFill>
            </a:endParaRPr>
          </a:p>
          <a:p>
            <a:pPr algn="just"/>
            <a:r>
              <a:rPr lang="fr-FR" sz="1100" b="1" dirty="0">
                <a:solidFill>
                  <a:srgbClr val="225B7B"/>
                </a:solidFill>
              </a:rPr>
              <a:t>Objectifs :</a:t>
            </a:r>
          </a:p>
          <a:p>
            <a:pPr algn="just"/>
            <a:endParaRPr lang="fr-FR" sz="1100" b="1" dirty="0">
              <a:solidFill>
                <a:srgbClr val="225B7B"/>
              </a:solidFill>
            </a:endParaRPr>
          </a:p>
          <a:p>
            <a:pPr marL="171450" indent="-171450" algn="just">
              <a:spcAft>
                <a:spcPts val="600"/>
              </a:spcAft>
              <a:buFontTx/>
              <a:buChar char="-"/>
            </a:pPr>
            <a:r>
              <a:rPr lang="fr-FR" sz="1100" dirty="0">
                <a:solidFill>
                  <a:srgbClr val="000000"/>
                </a:solidFill>
              </a:rPr>
              <a:t>Faire un état des lieux des utilisation de l’énergie</a:t>
            </a:r>
          </a:p>
          <a:p>
            <a:pPr marL="171450" indent="-171450" algn="just">
              <a:spcAft>
                <a:spcPts val="600"/>
              </a:spcAft>
              <a:buFontTx/>
              <a:buChar char="-"/>
            </a:pPr>
            <a:r>
              <a:rPr lang="fr-FR" sz="1100" dirty="0">
                <a:solidFill>
                  <a:srgbClr val="000000"/>
                </a:solidFill>
              </a:rPr>
              <a:t>Déterminer les usages énergétiques significatifs.</a:t>
            </a:r>
          </a:p>
          <a:p>
            <a:pPr marL="171450" indent="-171450" algn="just">
              <a:spcAft>
                <a:spcPts val="600"/>
              </a:spcAft>
              <a:buFontTx/>
              <a:buChar char="-"/>
            </a:pPr>
            <a:r>
              <a:rPr lang="fr-FR" sz="1100" dirty="0">
                <a:solidFill>
                  <a:srgbClr val="000000"/>
                </a:solidFill>
              </a:rPr>
              <a:t>Mettre un plan d’action pour améliorer la performance énergétique.</a:t>
            </a:r>
          </a:p>
          <a:p>
            <a:pPr marL="171450" indent="-171450" algn="just">
              <a:spcAft>
                <a:spcPts val="600"/>
              </a:spcAft>
              <a:buFontTx/>
              <a:buChar char="-"/>
            </a:pPr>
            <a:r>
              <a:rPr lang="fr-FR" sz="1100" dirty="0">
                <a:solidFill>
                  <a:srgbClr val="000000"/>
                </a:solidFill>
              </a:rPr>
              <a:t>Construire son système et aller vers une certification ISO 50001.</a:t>
            </a:r>
          </a:p>
          <a:p>
            <a:pPr marL="171450" indent="-171450" algn="just">
              <a:spcAft>
                <a:spcPts val="600"/>
              </a:spcAft>
              <a:buFontTx/>
              <a:buChar char="-"/>
            </a:pPr>
            <a:endParaRPr lang="fr-FR" sz="1100" dirty="0">
              <a:solidFill>
                <a:srgbClr val="000000"/>
              </a:solidFill>
            </a:endParaRPr>
          </a:p>
        </p:txBody>
      </p:sp>
      <p:grpSp>
        <p:nvGrpSpPr>
          <p:cNvPr id="35" name="Groupe 34"/>
          <p:cNvGrpSpPr/>
          <p:nvPr/>
        </p:nvGrpSpPr>
        <p:grpSpPr>
          <a:xfrm>
            <a:off x="-5048" y="1758710"/>
            <a:ext cx="722698" cy="6410729"/>
            <a:chOff x="27512" y="-768402"/>
            <a:chExt cx="722698" cy="6410729"/>
          </a:xfrm>
        </p:grpSpPr>
        <p:sp>
          <p:nvSpPr>
            <p:cNvPr id="36" name="ZoneTexte 22"/>
            <p:cNvSpPr txBox="1"/>
            <p:nvPr/>
          </p:nvSpPr>
          <p:spPr>
            <a:xfrm rot="16200000">
              <a:off x="-2885465" y="2144575"/>
              <a:ext cx="6410729" cy="584775"/>
            </a:xfrm>
            <a:prstGeom prst="rect">
              <a:avLst/>
            </a:prstGeom>
            <a:noFill/>
          </p:spPr>
          <p:txBody>
            <a:bodyPr wrap="non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3200" dirty="0">
                  <a:solidFill>
                    <a:schemeClr val="bg1"/>
                  </a:solidFill>
                  <a:latin typeface="Century Gothic" panose="020B0502020202020204" pitchFamily="34" charset="0"/>
                </a:rPr>
                <a:t>ACCOMPAGNEMENT ISO 50001</a:t>
              </a:r>
              <a:endParaRPr lang="fr-FR" sz="1600" dirty="0">
                <a:solidFill>
                  <a:srgbClr val="6A95AA"/>
                </a:solidFill>
                <a:latin typeface="Century Gothic" panose="020B0502020202020204" pitchFamily="34" charset="0"/>
              </a:endParaRPr>
            </a:p>
          </p:txBody>
        </p:sp>
        <p:sp>
          <p:nvSpPr>
            <p:cNvPr id="37" name="Rectangle 36"/>
            <p:cNvSpPr/>
            <p:nvPr/>
          </p:nvSpPr>
          <p:spPr>
            <a:xfrm rot="16200000">
              <a:off x="-845900" y="1585746"/>
              <a:ext cx="2853666" cy="338554"/>
            </a:xfrm>
            <a:prstGeom prst="rect">
              <a:avLst/>
            </a:prstGeom>
          </p:spPr>
          <p:txBody>
            <a:bodyPr wrap="none">
              <a:spAutoFit/>
            </a:bodyPr>
            <a:lstStyle/>
            <a:p>
              <a:r>
                <a:rPr lang="fr-FR" sz="1600" b="1" dirty="0">
                  <a:solidFill>
                    <a:schemeClr val="accent6"/>
                  </a:solidFill>
                  <a:latin typeface="Century Gothic" panose="020B0502020202020204" pitchFamily="34" charset="0"/>
                </a:rPr>
                <a:t>SOUS CATEGORIE DE FICHE</a:t>
              </a:r>
            </a:p>
          </p:txBody>
        </p:sp>
      </p:grpSp>
      <p:grpSp>
        <p:nvGrpSpPr>
          <p:cNvPr id="39" name="Groupe 38"/>
          <p:cNvGrpSpPr/>
          <p:nvPr/>
        </p:nvGrpSpPr>
        <p:grpSpPr>
          <a:xfrm>
            <a:off x="1404185" y="9474679"/>
            <a:ext cx="2522628" cy="840573"/>
            <a:chOff x="4138323" y="9436365"/>
            <a:chExt cx="2522628" cy="840573"/>
          </a:xfrm>
        </p:grpSpPr>
        <p:sp>
          <p:nvSpPr>
            <p:cNvPr id="40" name="Rectangle 39"/>
            <p:cNvSpPr/>
            <p:nvPr/>
          </p:nvSpPr>
          <p:spPr>
            <a:xfrm>
              <a:off x="4138323" y="9541211"/>
              <a:ext cx="2448272" cy="338554"/>
            </a:xfrm>
            <a:prstGeom prst="rect">
              <a:avLst/>
            </a:prstGeom>
          </p:spPr>
          <p:txBody>
            <a:bodyPr wrap="square">
              <a:spAutoFit/>
            </a:bodyPr>
            <a:lstStyle/>
            <a:p>
              <a:pPr algn="just"/>
              <a:r>
                <a:rPr lang="fr-FR" sz="1600" b="1" dirty="0">
                  <a:solidFill>
                    <a:schemeClr val="bg1"/>
                  </a:solidFill>
                </a:rPr>
                <a:t>VOTRE CONTACT</a:t>
              </a:r>
            </a:p>
          </p:txBody>
        </p:sp>
        <p:sp>
          <p:nvSpPr>
            <p:cNvPr id="45" name="ZoneTexte 44"/>
            <p:cNvSpPr txBox="1"/>
            <p:nvPr/>
          </p:nvSpPr>
          <p:spPr>
            <a:xfrm>
              <a:off x="4262717" y="9699856"/>
              <a:ext cx="2398234" cy="577081"/>
            </a:xfrm>
            <a:prstGeom prst="rect">
              <a:avLst/>
            </a:prstGeom>
            <a:noFill/>
          </p:spPr>
          <p:txBody>
            <a:bodyPr wrap="square" rtlCol="0">
              <a:spAutoFit/>
            </a:bodyPr>
            <a:lstStyle/>
            <a:p>
              <a:pPr lvl="0" algn="ctr"/>
              <a:r>
                <a:rPr lang="fr-FR" sz="1050" dirty="0">
                  <a:solidFill>
                    <a:srgbClr val="434343"/>
                  </a:solidFill>
                </a:rPr>
                <a:t>Michael BERTREUX</a:t>
              </a:r>
            </a:p>
            <a:p>
              <a:pPr lvl="0" algn="ctr"/>
              <a:r>
                <a:rPr lang="fr-FR" sz="1050" dirty="0">
                  <a:solidFill>
                    <a:srgbClr val="434343"/>
                  </a:solidFill>
                </a:rPr>
                <a:t>Tél : 06.33.01.47.93</a:t>
              </a:r>
            </a:p>
            <a:p>
              <a:pPr lvl="0" algn="ctr"/>
              <a:r>
                <a:rPr lang="fr-FR" sz="1050" dirty="0">
                  <a:solidFill>
                    <a:srgbClr val="434343"/>
                  </a:solidFill>
                </a:rPr>
                <a:t>mbertreux@maisondesentreprises.com</a:t>
              </a:r>
            </a:p>
          </p:txBody>
        </p:sp>
        <p:sp>
          <p:nvSpPr>
            <p:cNvPr id="47" name="Rectangle 46"/>
            <p:cNvSpPr/>
            <p:nvPr/>
          </p:nvSpPr>
          <p:spPr>
            <a:xfrm>
              <a:off x="4642379" y="9436365"/>
              <a:ext cx="1420452" cy="307777"/>
            </a:xfrm>
            <a:prstGeom prst="rect">
              <a:avLst/>
            </a:prstGeom>
          </p:spPr>
          <p:txBody>
            <a:bodyPr wrap="none">
              <a:spAutoFit/>
            </a:bodyPr>
            <a:lstStyle/>
            <a:p>
              <a:pPr algn="ctr"/>
              <a:r>
                <a:rPr lang="fr-FR" sz="1400" b="1" dirty="0">
                  <a:solidFill>
                    <a:schemeClr val="accent6"/>
                  </a:solidFill>
                </a:rPr>
                <a:t>VOTRE CONTACT</a:t>
              </a:r>
            </a:p>
          </p:txBody>
        </p:sp>
        <p:sp>
          <p:nvSpPr>
            <p:cNvPr id="48" name="Rectangle 47"/>
            <p:cNvSpPr/>
            <p:nvPr/>
          </p:nvSpPr>
          <p:spPr>
            <a:xfrm>
              <a:off x="4247168" y="9436366"/>
              <a:ext cx="2341775" cy="840572"/>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49" name="Image 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59550" y="9339166"/>
            <a:ext cx="1657741" cy="909084"/>
          </a:xfrm>
          <a:prstGeom prst="rect">
            <a:avLst/>
          </a:prstGeom>
        </p:spPr>
      </p:pic>
      <p:sp>
        <p:nvSpPr>
          <p:cNvPr id="50" name="Rectangle 49"/>
          <p:cNvSpPr/>
          <p:nvPr/>
        </p:nvSpPr>
        <p:spPr>
          <a:xfrm>
            <a:off x="1332359" y="9451156"/>
            <a:ext cx="443343" cy="2494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1" name="Image 5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7436" y="9237908"/>
            <a:ext cx="555800" cy="555800"/>
          </a:xfrm>
          <a:prstGeom prst="rect">
            <a:avLst/>
          </a:prstGeom>
        </p:spPr>
      </p:pic>
      <p:pic>
        <p:nvPicPr>
          <p:cNvPr id="7" name="Image 6">
            <a:extLst>
              <a:ext uri="{FF2B5EF4-FFF2-40B4-BE49-F238E27FC236}">
                <a16:creationId xmlns:a16="http://schemas.microsoft.com/office/drawing/2014/main" id="{24AE30AB-4AE7-8DBF-9C80-066C08DE41F0}"/>
              </a:ext>
            </a:extLst>
          </p:cNvPr>
          <p:cNvPicPr>
            <a:picLocks noChangeAspect="1"/>
          </p:cNvPicPr>
          <p:nvPr/>
        </p:nvPicPr>
        <p:blipFill>
          <a:blip r:embed="rId5"/>
          <a:stretch>
            <a:fillRect/>
          </a:stretch>
        </p:blipFill>
        <p:spPr>
          <a:xfrm>
            <a:off x="5816367" y="641856"/>
            <a:ext cx="1196659" cy="1085106"/>
          </a:xfrm>
          <a:prstGeom prst="rect">
            <a:avLst/>
          </a:prstGeom>
        </p:spPr>
      </p:pic>
      <p:pic>
        <p:nvPicPr>
          <p:cNvPr id="8" name="Image 7">
            <a:extLst>
              <a:ext uri="{FF2B5EF4-FFF2-40B4-BE49-F238E27FC236}">
                <a16:creationId xmlns:a16="http://schemas.microsoft.com/office/drawing/2014/main" id="{0B12CC31-7293-3A60-CAB7-6213F7CAB7FF}"/>
              </a:ext>
            </a:extLst>
          </p:cNvPr>
          <p:cNvPicPr>
            <a:picLocks noChangeAspect="1"/>
          </p:cNvPicPr>
          <p:nvPr/>
        </p:nvPicPr>
        <p:blipFill>
          <a:blip r:embed="rId6"/>
          <a:stretch>
            <a:fillRect/>
          </a:stretch>
        </p:blipFill>
        <p:spPr>
          <a:xfrm>
            <a:off x="5868863" y="6642844"/>
            <a:ext cx="781053" cy="984127"/>
          </a:xfrm>
          <a:prstGeom prst="rect">
            <a:avLst/>
          </a:prstGeom>
        </p:spPr>
      </p:pic>
    </p:spTree>
    <p:extLst>
      <p:ext uri="{BB962C8B-B14F-4D97-AF65-F5344CB8AC3E}">
        <p14:creationId xmlns:p14="http://schemas.microsoft.com/office/powerpoint/2010/main" val="2830429137"/>
      </p:ext>
    </p:extLst>
  </p:cSld>
  <p:clrMapOvr>
    <a:masterClrMapping/>
  </p:clrMapOvr>
</p:sld>
</file>

<file path=ppt/theme/theme1.xml><?xml version="1.0" encoding="utf-8"?>
<a:theme xmlns:a="http://schemas.openxmlformats.org/drawingml/2006/main" name="Thème Office">
  <a:themeElements>
    <a:clrScheme name="D2C">
      <a:dk1>
        <a:srgbClr val="006D7B"/>
      </a:dk1>
      <a:lt1>
        <a:sysClr val="window" lastClr="FFFFFF"/>
      </a:lt1>
      <a:dk2>
        <a:srgbClr val="006D7B"/>
      </a:dk2>
      <a:lt2>
        <a:srgbClr val="FFFFFF"/>
      </a:lt2>
      <a:accent1>
        <a:srgbClr val="71A8AC"/>
      </a:accent1>
      <a:accent2>
        <a:srgbClr val="E14503"/>
      </a:accent2>
      <a:accent3>
        <a:srgbClr val="E18033"/>
      </a:accent3>
      <a:accent4>
        <a:srgbClr val="005059"/>
      </a:accent4>
      <a:accent5>
        <a:srgbClr val="FFBC3A"/>
      </a:accent5>
      <a:accent6>
        <a:srgbClr val="A0C5C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223</Words>
  <Application>Microsoft Office PowerPoint</Application>
  <PresentationFormat>Personnalisé</PresentationFormat>
  <Paragraphs>35</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Century Gothic</vt:lpstr>
      <vt:lpstr>Wingdings</vt:lpstr>
      <vt:lpstr>Thème Office</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Anaïs PATIN</dc:creator>
  <cp:lastModifiedBy>patrice benoit</cp:lastModifiedBy>
  <cp:revision>7</cp:revision>
  <cp:lastPrinted>2021-06-08T07:05:31Z</cp:lastPrinted>
  <dcterms:created xsi:type="dcterms:W3CDTF">2017-10-30T15:19:35Z</dcterms:created>
  <dcterms:modified xsi:type="dcterms:W3CDTF">2022-08-26T15:36:47Z</dcterms:modified>
</cp:coreProperties>
</file>