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61263" cy="106934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60" d="100"/>
          <a:sy n="160" d="100"/>
        </p:scale>
        <p:origin x="204" y="1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24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37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6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15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9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29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92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80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95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82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0CA8-240D-4C22-84A1-341E734E6CC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8789-1D9C-4AC3-99DD-D769B4ABB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94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" t="497" r="86436" b="935"/>
          <a:stretch/>
        </p:blipFill>
        <p:spPr>
          <a:xfrm>
            <a:off x="0" y="-1"/>
            <a:ext cx="863600" cy="106934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1876" y="540659"/>
            <a:ext cx="6633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Century Gothic" panose="020B0502020202020204" pitchFamily="34" charset="0"/>
              </a:rPr>
              <a:t>Diminuer son impact environnemental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07330" y="5562724"/>
            <a:ext cx="5642334" cy="2521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solidFill>
                  <a:schemeClr val="accent1"/>
                </a:solidFill>
              </a:rPr>
              <a:t>NOS OUTILS</a:t>
            </a:r>
          </a:p>
          <a:p>
            <a:pPr algn="just"/>
            <a:endParaRPr lang="fr-FR" sz="1100" dirty="0">
              <a:solidFill>
                <a:srgbClr val="434343"/>
              </a:solidFill>
            </a:endParaRPr>
          </a:p>
          <a:p>
            <a:pPr algn="just"/>
            <a:r>
              <a:rPr lang="fr-FR" sz="1100" dirty="0">
                <a:solidFill>
                  <a:srgbClr val="434343"/>
                </a:solidFill>
              </a:rPr>
              <a:t>Outils mis en place :</a:t>
            </a:r>
          </a:p>
          <a:p>
            <a:pPr algn="just"/>
            <a:endParaRPr lang="fr-FR" sz="1100" dirty="0">
              <a:solidFill>
                <a:srgbClr val="434343"/>
              </a:solidFill>
            </a:endParaRPr>
          </a:p>
          <a:p>
            <a:r>
              <a:rPr lang="fr-FR" sz="1100" dirty="0">
                <a:solidFill>
                  <a:srgbClr val="000000"/>
                </a:solidFill>
              </a:rPr>
              <a:t>Phase 1 :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Cadrage du projet avec la dirigeante et le responsable du projet.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Etat des lieux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Détermination des Aspects environnementaux significatifs et objectifs à atteindre</a:t>
            </a:r>
          </a:p>
          <a:p>
            <a:pPr>
              <a:lnSpc>
                <a:spcPct val="105000"/>
              </a:lnSpc>
            </a:pPr>
            <a:r>
              <a:rPr lang="fr-FR" sz="1100" dirty="0">
                <a:solidFill>
                  <a:srgbClr val="000000"/>
                </a:solidFill>
              </a:rPr>
              <a:t> </a:t>
            </a:r>
          </a:p>
          <a:p>
            <a:pPr>
              <a:lnSpc>
                <a:spcPct val="105000"/>
              </a:lnSpc>
            </a:pPr>
            <a:r>
              <a:rPr lang="fr-FR" sz="1100" dirty="0">
                <a:solidFill>
                  <a:srgbClr val="000000"/>
                </a:solidFill>
              </a:rPr>
              <a:t> Phase 2 :</a:t>
            </a:r>
          </a:p>
          <a:p>
            <a:pPr marL="628650" lvl="1" indent="-171450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Mise en place du plan d’action</a:t>
            </a:r>
          </a:p>
          <a:p>
            <a:pPr marL="628650" lvl="1" indent="-171450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Mise en œuvre opérationnelle</a:t>
            </a:r>
          </a:p>
          <a:p>
            <a:pPr marL="628650" lvl="1" indent="-171450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Audits </a:t>
            </a:r>
          </a:p>
          <a:p>
            <a:pPr marL="628650" lvl="1" indent="-171450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rgbClr val="000000"/>
                </a:solidFill>
              </a:rPr>
              <a:t>Certification ou  labélisation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64943" y="1769530"/>
            <a:ext cx="5533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fr-FR" dirty="0">
                <a:solidFill>
                  <a:srgbClr val="434343"/>
                </a:solidFill>
              </a:rPr>
              <a:t>L’environnement est mis à mal par l’activité humaine. 6 des 9 limites planétaires ont déjà été dépassées. Les entreprises doivent diminuer leur impact sur l’environnement et cela sur le long terme.</a:t>
            </a:r>
          </a:p>
          <a:p>
            <a:r>
              <a:rPr lang="fr-FR" dirty="0">
                <a:solidFill>
                  <a:srgbClr val="434343"/>
                </a:solidFill>
              </a:rPr>
              <a:t>Un pilotage de la performance par la mise en place d’un système de management environnementale est une réponse à cette problématique.</a:t>
            </a: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1260351" y="1860698"/>
            <a:ext cx="0" cy="461666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260351" y="3045998"/>
            <a:ext cx="576229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solidFill>
                  <a:schemeClr val="accent1"/>
                </a:solidFill>
              </a:rPr>
              <a:t>NOS SOLUTIONS</a:t>
            </a:r>
          </a:p>
          <a:p>
            <a:pPr algn="just"/>
            <a:endParaRPr lang="fr-FR" sz="1100" dirty="0">
              <a:solidFill>
                <a:srgbClr val="434343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fr-FR" sz="1100" dirty="0">
                <a:solidFill>
                  <a:srgbClr val="000000"/>
                </a:solidFill>
              </a:rPr>
              <a:t>Monter en compétence et accompagnement du responsable «environnement » pour mettre en place et manager un système d’amélioration de la performance environnementale basée sur la norme ISO 14001.  </a:t>
            </a:r>
          </a:p>
          <a:p>
            <a:pPr algn="just"/>
            <a:endParaRPr lang="fr-FR" sz="1100" dirty="0">
              <a:solidFill>
                <a:srgbClr val="434343"/>
              </a:solidFill>
            </a:endParaRPr>
          </a:p>
          <a:p>
            <a:pPr algn="just"/>
            <a:r>
              <a:rPr lang="fr-FR" sz="1100" b="1" dirty="0">
                <a:solidFill>
                  <a:srgbClr val="225B7B"/>
                </a:solidFill>
              </a:rPr>
              <a:t>Objectifs :</a:t>
            </a:r>
          </a:p>
          <a:p>
            <a:pPr algn="just"/>
            <a:endParaRPr lang="fr-FR" sz="1100" b="1" dirty="0">
              <a:solidFill>
                <a:srgbClr val="225B7B"/>
              </a:solidFill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100" dirty="0">
                <a:solidFill>
                  <a:srgbClr val="000000"/>
                </a:solidFill>
              </a:rPr>
              <a:t>Faire un état des lieux : ana lyse environnementale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100" dirty="0">
                <a:solidFill>
                  <a:srgbClr val="000000"/>
                </a:solidFill>
              </a:rPr>
              <a:t>Déterminer les aspects environnementaux significatifs.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100" dirty="0">
                <a:solidFill>
                  <a:srgbClr val="000000"/>
                </a:solidFill>
              </a:rPr>
              <a:t>Mettre un plan d’action pour diminuer l’impact environnemental.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fr-FR" sz="1100" dirty="0">
                <a:solidFill>
                  <a:srgbClr val="000000"/>
                </a:solidFill>
              </a:rPr>
              <a:t>Construire son système et aller vers une certification ISO 14001 ou une labélisation Envol.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endParaRPr lang="fr-FR" sz="1100" dirty="0">
              <a:solidFill>
                <a:srgbClr val="000000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-5048" y="1531084"/>
            <a:ext cx="722698" cy="6865982"/>
            <a:chOff x="27512" y="-996028"/>
            <a:chExt cx="722698" cy="6865982"/>
          </a:xfrm>
        </p:grpSpPr>
        <p:sp>
          <p:nvSpPr>
            <p:cNvPr id="36" name="ZoneTexte 22"/>
            <p:cNvSpPr txBox="1"/>
            <p:nvPr/>
          </p:nvSpPr>
          <p:spPr>
            <a:xfrm rot="16200000">
              <a:off x="-3113091" y="2144575"/>
              <a:ext cx="6865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3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ACCOMPAGNEMENT ISO 140001</a:t>
              </a:r>
              <a:endParaRPr lang="fr-FR" sz="1600" dirty="0">
                <a:solidFill>
                  <a:srgbClr val="6A95AA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-845900" y="1585746"/>
              <a:ext cx="28536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SOUS CATEGORIE DE FICHE</a:t>
              </a: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1404185" y="9474679"/>
            <a:ext cx="2522628" cy="840573"/>
            <a:chOff x="4138323" y="9436365"/>
            <a:chExt cx="2522628" cy="840573"/>
          </a:xfrm>
        </p:grpSpPr>
        <p:sp>
          <p:nvSpPr>
            <p:cNvPr id="40" name="Rectangle 39"/>
            <p:cNvSpPr/>
            <p:nvPr/>
          </p:nvSpPr>
          <p:spPr>
            <a:xfrm>
              <a:off x="4138323" y="9541211"/>
              <a:ext cx="244827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600" b="1" dirty="0">
                  <a:solidFill>
                    <a:schemeClr val="bg1"/>
                  </a:solidFill>
                </a:rPr>
                <a:t>VOTRE CONTACT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262717" y="9699856"/>
              <a:ext cx="239823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050" dirty="0">
                  <a:solidFill>
                    <a:srgbClr val="434343"/>
                  </a:solidFill>
                </a:rPr>
                <a:t>Michael BERTREUX</a:t>
              </a:r>
            </a:p>
            <a:p>
              <a:pPr lvl="0" algn="ctr"/>
              <a:r>
                <a:rPr lang="fr-FR" sz="1050" dirty="0">
                  <a:solidFill>
                    <a:srgbClr val="434343"/>
                  </a:solidFill>
                </a:rPr>
                <a:t>Tél : 06.33.01.47.93</a:t>
              </a:r>
            </a:p>
            <a:p>
              <a:pPr lvl="0" algn="ctr"/>
              <a:r>
                <a:rPr lang="fr-FR" sz="1050" dirty="0">
                  <a:solidFill>
                    <a:srgbClr val="434343"/>
                  </a:solidFill>
                </a:rPr>
                <a:t>mbertreux@maisondesentreprises.com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642379" y="9436365"/>
              <a:ext cx="14204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accent6"/>
                  </a:solidFill>
                </a:rPr>
                <a:t>VOTRE CONTACT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47168" y="9436366"/>
              <a:ext cx="2341775" cy="840572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9" name="Imag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550" y="9339166"/>
            <a:ext cx="1657741" cy="909084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1332359" y="9451156"/>
            <a:ext cx="443343" cy="249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36" y="9237908"/>
            <a:ext cx="555800" cy="555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EFB0103-18D6-4A35-2ADD-9FFB198FFD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807" y="7290275"/>
            <a:ext cx="964710" cy="91041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CE81AF2-4993-35E9-230E-59CE5EDAF1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8730" y="7178055"/>
            <a:ext cx="1170820" cy="11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29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D2C">
      <a:dk1>
        <a:srgbClr val="006D7B"/>
      </a:dk1>
      <a:lt1>
        <a:sysClr val="window" lastClr="FFFFFF"/>
      </a:lt1>
      <a:dk2>
        <a:srgbClr val="006D7B"/>
      </a:dk2>
      <a:lt2>
        <a:srgbClr val="FFFFFF"/>
      </a:lt2>
      <a:accent1>
        <a:srgbClr val="71A8AC"/>
      </a:accent1>
      <a:accent2>
        <a:srgbClr val="E14503"/>
      </a:accent2>
      <a:accent3>
        <a:srgbClr val="E18033"/>
      </a:accent3>
      <a:accent4>
        <a:srgbClr val="005059"/>
      </a:accent4>
      <a:accent5>
        <a:srgbClr val="FFBC3A"/>
      </a:accent5>
      <a:accent6>
        <a:srgbClr val="A0C5C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207</Words>
  <Application>Microsoft Office PowerPoint</Application>
  <PresentationFormat>Personnalisé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Anaïs PATIN</dc:creator>
  <cp:lastModifiedBy>patrice benoit</cp:lastModifiedBy>
  <cp:revision>9</cp:revision>
  <cp:lastPrinted>2021-06-08T07:05:31Z</cp:lastPrinted>
  <dcterms:created xsi:type="dcterms:W3CDTF">2017-10-30T15:19:35Z</dcterms:created>
  <dcterms:modified xsi:type="dcterms:W3CDTF">2022-08-26T15:46:23Z</dcterms:modified>
</cp:coreProperties>
</file>