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7561263" cy="10693400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160" d="100"/>
          <a:sy n="160" d="100"/>
        </p:scale>
        <p:origin x="204" y="114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095" y="3321886"/>
            <a:ext cx="6427074" cy="2292150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10CA8-240D-4C22-84A1-341E734E6CC1}" type="datetimeFigureOut">
              <a:rPr lang="fr-FR" smtClean="0"/>
              <a:t>26/08/2022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08789-1D9C-4AC3-99DD-D769B4ABB8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9242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10CA8-240D-4C22-84A1-341E734E6CC1}" type="datetimeFigureOut">
              <a:rPr lang="fr-FR" smtClean="0"/>
              <a:t>26/08/2022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08789-1D9C-4AC3-99DD-D769B4ABB8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5375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4133" y="668338"/>
            <a:ext cx="1405923" cy="1422568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27" y="668338"/>
            <a:ext cx="4095684" cy="1422568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10CA8-240D-4C22-84A1-341E734E6CC1}" type="datetimeFigureOut">
              <a:rPr lang="fr-FR" smtClean="0"/>
              <a:t>26/08/2022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08789-1D9C-4AC3-99DD-D769B4ABB8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1067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10CA8-240D-4C22-84A1-341E734E6CC1}" type="datetimeFigureOut">
              <a:rPr lang="fr-FR" smtClean="0"/>
              <a:t>26/08/2022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08789-1D9C-4AC3-99DD-D769B4ABB8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0151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287" y="6871500"/>
            <a:ext cx="6427074" cy="212382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287" y="4532320"/>
            <a:ext cx="6427074" cy="233918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10CA8-240D-4C22-84A1-341E734E6CC1}" type="datetimeFigureOut">
              <a:rPr lang="fr-FR" smtClean="0"/>
              <a:t>26/08/2022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08789-1D9C-4AC3-99DD-D769B4ABB8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692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28" y="3891210"/>
            <a:ext cx="2750147" cy="11002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88595" y="3891210"/>
            <a:ext cx="2751460" cy="11002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10CA8-240D-4C22-84A1-341E734E6CC1}" type="datetimeFigureOut">
              <a:rPr lang="fr-FR" smtClean="0"/>
              <a:t>26/08/2022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08789-1D9C-4AC3-99DD-D769B4ABB8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110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3" y="2393639"/>
            <a:ext cx="3340871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063" y="3391194"/>
            <a:ext cx="3340871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10CA8-240D-4C22-84A1-341E734E6CC1}" type="datetimeFigureOut">
              <a:rPr lang="fr-FR" smtClean="0"/>
              <a:t>26/08/2022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08789-1D9C-4AC3-99DD-D769B4ABB8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1297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10CA8-240D-4C22-84A1-341E734E6CC1}" type="datetimeFigureOut">
              <a:rPr lang="fr-FR" smtClean="0"/>
              <a:t>26/08/2022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08789-1D9C-4AC3-99DD-D769B4ABB8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9929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10CA8-240D-4C22-84A1-341E734E6CC1}" type="datetimeFigureOut">
              <a:rPr lang="fr-FR" smtClean="0"/>
              <a:t>26/08/2022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08789-1D9C-4AC3-99DD-D769B4ABB8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7804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4" y="425756"/>
            <a:ext cx="2487603" cy="1811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244" y="425756"/>
            <a:ext cx="4226956" cy="912652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3" cy="73145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10CA8-240D-4C22-84A1-341E734E6CC1}" type="datetimeFigureOut">
              <a:rPr lang="fr-FR" smtClean="0"/>
              <a:t>26/08/2022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08789-1D9C-4AC3-99DD-D769B4ABB8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2953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060" y="8369071"/>
            <a:ext cx="4536758" cy="125498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10CA8-240D-4C22-84A1-341E734E6CC1}" type="datetimeFigureOut">
              <a:rPr lang="fr-FR" smtClean="0"/>
              <a:t>26/08/2022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08789-1D9C-4AC3-99DD-D769B4ABB8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9829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3" y="2495127"/>
            <a:ext cx="6805137" cy="7057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063" y="9911198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10CA8-240D-4C22-84A1-341E734E6CC1}" type="datetimeFigureOut">
              <a:rPr lang="fr-FR" smtClean="0"/>
              <a:t>26/08/2022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432" y="9911198"/>
            <a:ext cx="2394400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18905" y="9911198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508789-1D9C-4AC3-99DD-D769B4ABB8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3948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Image 3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38" t="497" r="86436" b="935"/>
          <a:stretch/>
        </p:blipFill>
        <p:spPr>
          <a:xfrm>
            <a:off x="0" y="-1"/>
            <a:ext cx="863600" cy="10693401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91876" y="540659"/>
            <a:ext cx="663316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>
                <a:solidFill>
                  <a:schemeClr val="tx2"/>
                </a:solidFill>
                <a:latin typeface="Century Gothic" panose="020B0502020202020204" pitchFamily="34" charset="0"/>
              </a:rPr>
              <a:t>Diminuer son impact environnemental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1107330" y="5562724"/>
            <a:ext cx="5642334" cy="2521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b="1" dirty="0">
                <a:solidFill>
                  <a:schemeClr val="accent1"/>
                </a:solidFill>
              </a:rPr>
              <a:t>NOS OUTILS</a:t>
            </a:r>
          </a:p>
          <a:p>
            <a:pPr algn="just"/>
            <a:endParaRPr lang="fr-FR" sz="1100" dirty="0">
              <a:solidFill>
                <a:srgbClr val="434343"/>
              </a:solidFill>
            </a:endParaRPr>
          </a:p>
          <a:p>
            <a:pPr algn="just"/>
            <a:r>
              <a:rPr lang="fr-FR" sz="1100" dirty="0">
                <a:solidFill>
                  <a:srgbClr val="434343"/>
                </a:solidFill>
              </a:rPr>
              <a:t>Outils mis en place :</a:t>
            </a:r>
          </a:p>
          <a:p>
            <a:pPr algn="just"/>
            <a:endParaRPr lang="fr-FR" sz="1100" dirty="0">
              <a:solidFill>
                <a:srgbClr val="434343"/>
              </a:solidFill>
            </a:endParaRPr>
          </a:p>
          <a:p>
            <a:r>
              <a:rPr lang="fr-FR" sz="1100" dirty="0">
                <a:solidFill>
                  <a:srgbClr val="000000"/>
                </a:solidFill>
              </a:rPr>
              <a:t>Phase 1 : 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fr-FR" sz="1100" dirty="0">
                <a:solidFill>
                  <a:srgbClr val="000000"/>
                </a:solidFill>
              </a:rPr>
              <a:t>Cadrage du projet avec la dirigeante et le responsable du projet.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fr-FR" sz="1100" dirty="0">
                <a:solidFill>
                  <a:srgbClr val="000000"/>
                </a:solidFill>
              </a:rPr>
              <a:t>Etat des lieux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fr-FR" sz="1100" dirty="0">
                <a:solidFill>
                  <a:srgbClr val="000000"/>
                </a:solidFill>
              </a:rPr>
              <a:t>Détermination des Aspects environnementaux significatifs et objectifs à atteindre</a:t>
            </a:r>
          </a:p>
          <a:p>
            <a:pPr>
              <a:lnSpc>
                <a:spcPct val="105000"/>
              </a:lnSpc>
            </a:pPr>
            <a:r>
              <a:rPr lang="fr-FR" sz="1100" dirty="0">
                <a:solidFill>
                  <a:srgbClr val="000000"/>
                </a:solidFill>
              </a:rPr>
              <a:t> </a:t>
            </a:r>
          </a:p>
          <a:p>
            <a:pPr>
              <a:lnSpc>
                <a:spcPct val="105000"/>
              </a:lnSpc>
            </a:pPr>
            <a:r>
              <a:rPr lang="fr-FR" sz="1100" dirty="0">
                <a:solidFill>
                  <a:srgbClr val="000000"/>
                </a:solidFill>
              </a:rPr>
              <a:t> Phase 2 :</a:t>
            </a:r>
          </a:p>
          <a:p>
            <a:pPr marL="628650" lvl="1" indent="-171450">
              <a:lnSpc>
                <a:spcPct val="105000"/>
              </a:lnSpc>
              <a:buFont typeface="Wingdings" panose="05000000000000000000" pitchFamily="2" charset="2"/>
              <a:buChar char="Ø"/>
            </a:pPr>
            <a:r>
              <a:rPr lang="fr-FR" sz="1100" dirty="0">
                <a:solidFill>
                  <a:srgbClr val="000000"/>
                </a:solidFill>
              </a:rPr>
              <a:t>Mise en place du plan d’action</a:t>
            </a:r>
          </a:p>
          <a:p>
            <a:pPr marL="628650" lvl="1" indent="-171450">
              <a:lnSpc>
                <a:spcPct val="105000"/>
              </a:lnSpc>
              <a:buFont typeface="Wingdings" panose="05000000000000000000" pitchFamily="2" charset="2"/>
              <a:buChar char="Ø"/>
            </a:pPr>
            <a:r>
              <a:rPr lang="fr-FR" sz="1100" dirty="0">
                <a:solidFill>
                  <a:srgbClr val="000000"/>
                </a:solidFill>
              </a:rPr>
              <a:t>Mise en œuvre opérationnelle</a:t>
            </a:r>
          </a:p>
          <a:p>
            <a:pPr marL="628650" lvl="1" indent="-171450">
              <a:lnSpc>
                <a:spcPct val="105000"/>
              </a:lnSpc>
              <a:buFont typeface="Wingdings" panose="05000000000000000000" pitchFamily="2" charset="2"/>
              <a:buChar char="Ø"/>
            </a:pPr>
            <a:r>
              <a:rPr lang="fr-FR" sz="1100" dirty="0">
                <a:solidFill>
                  <a:srgbClr val="000000"/>
                </a:solidFill>
              </a:rPr>
              <a:t>Audits </a:t>
            </a:r>
          </a:p>
          <a:p>
            <a:pPr marL="628650" lvl="1" indent="-171450">
              <a:lnSpc>
                <a:spcPct val="105000"/>
              </a:lnSpc>
              <a:buFont typeface="Wingdings" panose="05000000000000000000" pitchFamily="2" charset="2"/>
              <a:buChar char="Ø"/>
            </a:pPr>
            <a:r>
              <a:rPr lang="fr-FR" sz="1100" dirty="0">
                <a:solidFill>
                  <a:srgbClr val="000000"/>
                </a:solidFill>
              </a:rPr>
              <a:t>Certification ou  labélisation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1364943" y="1769530"/>
            <a:ext cx="55338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1200"/>
            </a:lvl1pPr>
          </a:lstStyle>
          <a:p>
            <a:r>
              <a:rPr lang="fr-FR" dirty="0">
                <a:solidFill>
                  <a:srgbClr val="434343"/>
                </a:solidFill>
              </a:rPr>
              <a:t>L’environnement est mis à mal par l’activité humaine. 6 des 9 limites planétaires ont déjà été dépassées. Les entreprises doivent diminuer leur impact sur l’environnement et cela sur le long terme.</a:t>
            </a:r>
          </a:p>
          <a:p>
            <a:r>
              <a:rPr lang="fr-FR" dirty="0">
                <a:solidFill>
                  <a:srgbClr val="434343"/>
                </a:solidFill>
              </a:rPr>
              <a:t>Un pilotage de la performance par la mise en place d’un système de management environnementale est une réponse à cette problématique.</a:t>
            </a:r>
          </a:p>
        </p:txBody>
      </p:sp>
      <p:cxnSp>
        <p:nvCxnSpPr>
          <p:cNvPr id="41" name="Connecteur droit 40"/>
          <p:cNvCxnSpPr/>
          <p:nvPr/>
        </p:nvCxnSpPr>
        <p:spPr>
          <a:xfrm flipV="1">
            <a:off x="1260351" y="1860698"/>
            <a:ext cx="0" cy="461666"/>
          </a:xfrm>
          <a:prstGeom prst="line">
            <a:avLst/>
          </a:prstGeom>
          <a:ln w="19050">
            <a:solidFill>
              <a:schemeClr val="accent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1260351" y="3045998"/>
            <a:ext cx="5762297" cy="2693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b="1" dirty="0">
                <a:solidFill>
                  <a:schemeClr val="accent1"/>
                </a:solidFill>
              </a:rPr>
              <a:t>NOS SOLUTIONS</a:t>
            </a:r>
          </a:p>
          <a:p>
            <a:pPr algn="just"/>
            <a:endParaRPr lang="fr-FR" sz="1100" dirty="0">
              <a:solidFill>
                <a:srgbClr val="434343"/>
              </a:solidFill>
            </a:endParaRPr>
          </a:p>
          <a:p>
            <a:pPr algn="just">
              <a:spcAft>
                <a:spcPts val="600"/>
              </a:spcAft>
            </a:pPr>
            <a:r>
              <a:rPr lang="fr-FR" sz="1100" dirty="0">
                <a:solidFill>
                  <a:srgbClr val="000000"/>
                </a:solidFill>
              </a:rPr>
              <a:t>Monter en compétence et accompagnement du responsable «environnement » pour mettre en place et manager un système d’amélioration de la performance environnementale basée sur la norme ISO 14001.  </a:t>
            </a:r>
          </a:p>
          <a:p>
            <a:pPr algn="just"/>
            <a:endParaRPr lang="fr-FR" sz="1100" dirty="0">
              <a:solidFill>
                <a:srgbClr val="434343"/>
              </a:solidFill>
            </a:endParaRPr>
          </a:p>
          <a:p>
            <a:pPr algn="just"/>
            <a:r>
              <a:rPr lang="fr-FR" sz="1100" b="1" dirty="0">
                <a:solidFill>
                  <a:srgbClr val="225B7B"/>
                </a:solidFill>
              </a:rPr>
              <a:t>Objectifs :</a:t>
            </a:r>
          </a:p>
          <a:p>
            <a:pPr algn="just"/>
            <a:endParaRPr lang="fr-FR" sz="1100" b="1" dirty="0">
              <a:solidFill>
                <a:srgbClr val="225B7B"/>
              </a:solidFill>
            </a:endParaRPr>
          </a:p>
          <a:p>
            <a:pPr marL="171450" indent="-171450" algn="just">
              <a:spcAft>
                <a:spcPts val="600"/>
              </a:spcAft>
              <a:buFontTx/>
              <a:buChar char="-"/>
            </a:pPr>
            <a:r>
              <a:rPr lang="fr-FR" sz="1100" dirty="0">
                <a:solidFill>
                  <a:srgbClr val="000000"/>
                </a:solidFill>
              </a:rPr>
              <a:t>Faire un état des lieux : ana lyse environnementale</a:t>
            </a:r>
          </a:p>
          <a:p>
            <a:pPr marL="171450" indent="-171450" algn="just">
              <a:spcAft>
                <a:spcPts val="600"/>
              </a:spcAft>
              <a:buFontTx/>
              <a:buChar char="-"/>
            </a:pPr>
            <a:r>
              <a:rPr lang="fr-FR" sz="1100" dirty="0">
                <a:solidFill>
                  <a:srgbClr val="000000"/>
                </a:solidFill>
              </a:rPr>
              <a:t>Déterminer les aspects environnementaux significatifs.</a:t>
            </a:r>
          </a:p>
          <a:p>
            <a:pPr marL="171450" indent="-171450" algn="just">
              <a:spcAft>
                <a:spcPts val="600"/>
              </a:spcAft>
              <a:buFontTx/>
              <a:buChar char="-"/>
            </a:pPr>
            <a:r>
              <a:rPr lang="fr-FR" sz="1100" dirty="0">
                <a:solidFill>
                  <a:srgbClr val="000000"/>
                </a:solidFill>
              </a:rPr>
              <a:t>Mettre un plan d’action pour diminuer l’impact environnemental.</a:t>
            </a:r>
          </a:p>
          <a:p>
            <a:pPr marL="171450" indent="-171450" algn="just">
              <a:spcAft>
                <a:spcPts val="600"/>
              </a:spcAft>
              <a:buFontTx/>
              <a:buChar char="-"/>
            </a:pPr>
            <a:r>
              <a:rPr lang="fr-FR" sz="1100" dirty="0">
                <a:solidFill>
                  <a:srgbClr val="000000"/>
                </a:solidFill>
              </a:rPr>
              <a:t>Construire son système et aller vers une certification ISO 14001 ou une labélisation Envol.</a:t>
            </a:r>
          </a:p>
          <a:p>
            <a:pPr marL="171450" indent="-171450" algn="just">
              <a:spcAft>
                <a:spcPts val="600"/>
              </a:spcAft>
              <a:buFontTx/>
              <a:buChar char="-"/>
            </a:pPr>
            <a:endParaRPr lang="fr-FR" sz="1100" dirty="0">
              <a:solidFill>
                <a:srgbClr val="000000"/>
              </a:solidFill>
            </a:endParaRPr>
          </a:p>
        </p:txBody>
      </p:sp>
      <p:grpSp>
        <p:nvGrpSpPr>
          <p:cNvPr id="35" name="Groupe 34"/>
          <p:cNvGrpSpPr/>
          <p:nvPr/>
        </p:nvGrpSpPr>
        <p:grpSpPr>
          <a:xfrm>
            <a:off x="-5048" y="1531084"/>
            <a:ext cx="722698" cy="6865982"/>
            <a:chOff x="27512" y="-996028"/>
            <a:chExt cx="722698" cy="6865982"/>
          </a:xfrm>
        </p:grpSpPr>
        <p:sp>
          <p:nvSpPr>
            <p:cNvPr id="36" name="ZoneTexte 22"/>
            <p:cNvSpPr txBox="1"/>
            <p:nvPr/>
          </p:nvSpPr>
          <p:spPr>
            <a:xfrm rot="16200000">
              <a:off x="-3113091" y="2144575"/>
              <a:ext cx="686598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fr-FR" sz="32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ACCOMPAGNEMENT ISO 140001</a:t>
              </a:r>
              <a:endParaRPr lang="fr-FR" sz="1600" dirty="0">
                <a:solidFill>
                  <a:srgbClr val="6A95AA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 rot="16200000">
              <a:off x="-845900" y="1585746"/>
              <a:ext cx="2853666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sz="1600" b="1" dirty="0">
                  <a:solidFill>
                    <a:schemeClr val="accent6"/>
                  </a:solidFill>
                  <a:latin typeface="Century Gothic" panose="020B0502020202020204" pitchFamily="34" charset="0"/>
                </a:rPr>
                <a:t>SOUS CATEGORIE DE FICHE</a:t>
              </a:r>
            </a:p>
          </p:txBody>
        </p:sp>
      </p:grpSp>
      <p:grpSp>
        <p:nvGrpSpPr>
          <p:cNvPr id="39" name="Groupe 38"/>
          <p:cNvGrpSpPr/>
          <p:nvPr/>
        </p:nvGrpSpPr>
        <p:grpSpPr>
          <a:xfrm>
            <a:off x="1404185" y="9474679"/>
            <a:ext cx="2522628" cy="840573"/>
            <a:chOff x="4138323" y="9436365"/>
            <a:chExt cx="2522628" cy="840573"/>
          </a:xfrm>
        </p:grpSpPr>
        <p:sp>
          <p:nvSpPr>
            <p:cNvPr id="40" name="Rectangle 39"/>
            <p:cNvSpPr/>
            <p:nvPr/>
          </p:nvSpPr>
          <p:spPr>
            <a:xfrm>
              <a:off x="4138323" y="9541211"/>
              <a:ext cx="2448272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fr-FR" sz="1600" b="1" dirty="0">
                  <a:solidFill>
                    <a:schemeClr val="bg1"/>
                  </a:solidFill>
                </a:rPr>
                <a:t>VOTRE CONTACT</a:t>
              </a:r>
            </a:p>
          </p:txBody>
        </p:sp>
        <p:sp>
          <p:nvSpPr>
            <p:cNvPr id="45" name="ZoneTexte 44"/>
            <p:cNvSpPr txBox="1"/>
            <p:nvPr/>
          </p:nvSpPr>
          <p:spPr>
            <a:xfrm>
              <a:off x="4262717" y="9699856"/>
              <a:ext cx="2398234" cy="5770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fr-FR" sz="1050" dirty="0">
                  <a:solidFill>
                    <a:srgbClr val="434343"/>
                  </a:solidFill>
                </a:rPr>
                <a:t>Michael BERTREUX</a:t>
              </a:r>
            </a:p>
            <a:p>
              <a:pPr lvl="0" algn="ctr"/>
              <a:r>
                <a:rPr lang="fr-FR" sz="1050" dirty="0">
                  <a:solidFill>
                    <a:srgbClr val="434343"/>
                  </a:solidFill>
                </a:rPr>
                <a:t>Tél : 06.33.01.47.93</a:t>
              </a:r>
            </a:p>
            <a:p>
              <a:pPr lvl="0" algn="ctr"/>
              <a:r>
                <a:rPr lang="fr-FR" sz="1050" dirty="0">
                  <a:solidFill>
                    <a:srgbClr val="434343"/>
                  </a:solidFill>
                </a:rPr>
                <a:t>mbertreux@maisondesentreprises.com</a:t>
              </a: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4642379" y="9436365"/>
              <a:ext cx="142045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1400" b="1" dirty="0">
                  <a:solidFill>
                    <a:schemeClr val="accent6"/>
                  </a:solidFill>
                </a:rPr>
                <a:t>VOTRE CONTACT</a:t>
              </a: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4247168" y="9436366"/>
              <a:ext cx="2341775" cy="840572"/>
            </a:xfrm>
            <a:prstGeom prst="rect">
              <a:avLst/>
            </a:prstGeom>
            <a:noFill/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pic>
        <p:nvPicPr>
          <p:cNvPr id="49" name="Image 4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550" y="9339166"/>
            <a:ext cx="1657741" cy="909084"/>
          </a:xfrm>
          <a:prstGeom prst="rect">
            <a:avLst/>
          </a:prstGeom>
        </p:spPr>
      </p:pic>
      <p:sp>
        <p:nvSpPr>
          <p:cNvPr id="50" name="Rectangle 49"/>
          <p:cNvSpPr/>
          <p:nvPr/>
        </p:nvSpPr>
        <p:spPr>
          <a:xfrm>
            <a:off x="1332359" y="9451156"/>
            <a:ext cx="443343" cy="2494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1" name="Image 5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7436" y="9237908"/>
            <a:ext cx="555800" cy="555800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AEFB0103-18D6-4A35-2ADD-9FFB198FFD1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64807" y="7290275"/>
            <a:ext cx="964710" cy="910419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BCE81AF2-4993-35E9-230E-59CE5EDAF19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88730" y="7178055"/>
            <a:ext cx="1170820" cy="1170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042913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D2C">
      <a:dk1>
        <a:srgbClr val="006D7B"/>
      </a:dk1>
      <a:lt1>
        <a:sysClr val="window" lastClr="FFFFFF"/>
      </a:lt1>
      <a:dk2>
        <a:srgbClr val="006D7B"/>
      </a:dk2>
      <a:lt2>
        <a:srgbClr val="FFFFFF"/>
      </a:lt2>
      <a:accent1>
        <a:srgbClr val="71A8AC"/>
      </a:accent1>
      <a:accent2>
        <a:srgbClr val="E14503"/>
      </a:accent2>
      <a:accent3>
        <a:srgbClr val="E18033"/>
      </a:accent3>
      <a:accent4>
        <a:srgbClr val="005059"/>
      </a:accent4>
      <a:accent5>
        <a:srgbClr val="FFBC3A"/>
      </a:accent5>
      <a:accent6>
        <a:srgbClr val="A0C5C8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207</Words>
  <Application>Microsoft Office PowerPoint</Application>
  <PresentationFormat>Personnalisé</PresentationFormat>
  <Paragraphs>34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Gothic</vt:lpstr>
      <vt:lpstr>Wingdings</vt:lpstr>
      <vt:lpstr>Thème Office</vt:lpstr>
      <vt:lpstr>Présentation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Anaïs PATIN</dc:creator>
  <cp:lastModifiedBy>patrice benoit</cp:lastModifiedBy>
  <cp:revision>9</cp:revision>
  <cp:lastPrinted>2021-06-08T07:05:31Z</cp:lastPrinted>
  <dcterms:created xsi:type="dcterms:W3CDTF">2017-10-30T15:19:35Z</dcterms:created>
  <dcterms:modified xsi:type="dcterms:W3CDTF">2022-08-26T15:46:23Z</dcterms:modified>
</cp:coreProperties>
</file>