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7561263" cy="10693400"/>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2" d="100"/>
          <a:sy n="72" d="100"/>
        </p:scale>
        <p:origin x="3084" y="84"/>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095" y="3321886"/>
            <a:ext cx="6427074" cy="2292150"/>
          </a:xfrm>
        </p:spPr>
        <p:txBody>
          <a:bodyPr/>
          <a:lstStyle/>
          <a:p>
            <a:r>
              <a:rPr lang="fr-FR"/>
              <a:t>Modifiez le style du titre</a:t>
            </a:r>
          </a:p>
        </p:txBody>
      </p:sp>
      <p:sp>
        <p:nvSpPr>
          <p:cNvPr id="3" name="Sous-titre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1B510CA8-240D-4C22-84A1-341E734E6CC1}" type="datetimeFigureOut">
              <a:rPr lang="fr-FR" smtClean="0"/>
              <a:t>19/09/2022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1359242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B510CA8-240D-4C22-84A1-341E734E6CC1}" type="datetimeFigureOut">
              <a:rPr lang="fr-FR" smtClean="0"/>
              <a:t>19/09/2022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4145375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4133" y="668338"/>
            <a:ext cx="1405923" cy="1422568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312427" y="668338"/>
            <a:ext cx="4095684" cy="1422568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B510CA8-240D-4C22-84A1-341E734E6CC1}" type="datetimeFigureOut">
              <a:rPr lang="fr-FR" smtClean="0"/>
              <a:t>19/09/2022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314106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B510CA8-240D-4C22-84A1-341E734E6CC1}" type="datetimeFigureOut">
              <a:rPr lang="fr-FR" smtClean="0"/>
              <a:t>19/09/2022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1480151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287" y="6871500"/>
            <a:ext cx="6427074" cy="2123828"/>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597287" y="4532320"/>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1B510CA8-240D-4C22-84A1-341E734E6CC1}" type="datetimeFigureOut">
              <a:rPr lang="fr-FR" smtClean="0"/>
              <a:t>19/09/2022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339692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312428" y="3891210"/>
            <a:ext cx="2750147"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88595" y="3891210"/>
            <a:ext cx="2751460"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B510CA8-240D-4C22-84A1-341E734E6CC1}" type="datetimeFigureOut">
              <a:rPr lang="fr-FR" smtClean="0"/>
              <a:t>19/09/2022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367110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063" y="428232"/>
            <a:ext cx="6805137" cy="1782233"/>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378063"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378063"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017"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3841017"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B510CA8-240D-4C22-84A1-341E734E6CC1}" type="datetimeFigureOut">
              <a:rPr lang="fr-FR" smtClean="0"/>
              <a:t>19/09/2022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4001297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1B510CA8-240D-4C22-84A1-341E734E6CC1}" type="datetimeFigureOut">
              <a:rPr lang="fr-FR" smtClean="0"/>
              <a:t>19/09/2022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2009929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510CA8-240D-4C22-84A1-341E734E6CC1}" type="datetimeFigureOut">
              <a:rPr lang="fr-FR" smtClean="0"/>
              <a:t>19/09/2022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3467804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064" y="425756"/>
            <a:ext cx="2487603" cy="1811937"/>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2956244" y="425756"/>
            <a:ext cx="4226956"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064" y="2237694"/>
            <a:ext cx="2487603" cy="7314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B510CA8-240D-4C22-84A1-341E734E6CC1}" type="datetimeFigureOut">
              <a:rPr lang="fr-FR" smtClean="0"/>
              <a:t>19/09/2022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2552953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060" y="7485380"/>
            <a:ext cx="4536758" cy="883691"/>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482060" y="955475"/>
            <a:ext cx="4536758" cy="6416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060" y="8369071"/>
            <a:ext cx="4536758" cy="1254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B510CA8-240D-4C22-84A1-341E734E6CC1}" type="datetimeFigureOut">
              <a:rPr lang="fr-FR" smtClean="0"/>
              <a:t>19/09/2022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919829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063" y="428232"/>
            <a:ext cx="6805137" cy="178223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378063" y="2495127"/>
            <a:ext cx="6805137" cy="705715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063" y="9911198"/>
            <a:ext cx="1764295" cy="5693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10CA8-240D-4C22-84A1-341E734E6CC1}" type="datetimeFigureOut">
              <a:rPr lang="fr-FR" smtClean="0"/>
              <a:t>19/09/2022</a:t>
            </a:fld>
            <a:endParaRPr lang="fr-FR"/>
          </a:p>
        </p:txBody>
      </p:sp>
      <p:sp>
        <p:nvSpPr>
          <p:cNvPr id="5" name="Espace réservé du pied de page 4"/>
          <p:cNvSpPr>
            <a:spLocks noGrp="1"/>
          </p:cNvSpPr>
          <p:nvPr>
            <p:ph type="ftr" sz="quarter" idx="3"/>
          </p:nvPr>
        </p:nvSpPr>
        <p:spPr>
          <a:xfrm>
            <a:off x="2583432" y="9911198"/>
            <a:ext cx="2394400" cy="5693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18905" y="9911198"/>
            <a:ext cx="1764295" cy="569325"/>
          </a:xfrm>
          <a:prstGeom prst="rect">
            <a:avLst/>
          </a:prstGeom>
        </p:spPr>
        <p:txBody>
          <a:bodyPr vert="horz" lIns="91440" tIns="45720" rIns="91440" bIns="45720" rtlCol="0" anchor="ctr"/>
          <a:lstStyle>
            <a:lvl1pPr algn="r">
              <a:defRPr sz="1200">
                <a:solidFill>
                  <a:schemeClr val="tx1">
                    <a:tint val="75000"/>
                  </a:schemeClr>
                </a:solidFill>
              </a:defRPr>
            </a:lvl1pPr>
          </a:lstStyle>
          <a:p>
            <a:fld id="{16508789-1D9C-4AC3-99DD-D769B4ABB827}" type="slidenum">
              <a:rPr lang="fr-FR" smtClean="0"/>
              <a:t>‹N°›</a:t>
            </a:fld>
            <a:endParaRPr lang="fr-FR"/>
          </a:p>
        </p:txBody>
      </p:sp>
    </p:spTree>
    <p:extLst>
      <p:ext uri="{BB962C8B-B14F-4D97-AF65-F5344CB8AC3E}">
        <p14:creationId xmlns:p14="http://schemas.microsoft.com/office/powerpoint/2010/main" val="4003948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Image 37"/>
          <p:cNvPicPr>
            <a:picLocks noChangeAspect="1"/>
          </p:cNvPicPr>
          <p:nvPr/>
        </p:nvPicPr>
        <p:blipFill rotWithShape="1">
          <a:blip r:embed="rId2">
            <a:extLst>
              <a:ext uri="{28A0092B-C50C-407E-A947-70E740481C1C}">
                <a14:useLocalDpi xmlns:a14="http://schemas.microsoft.com/office/drawing/2010/main" val="0"/>
              </a:ext>
            </a:extLst>
          </a:blip>
          <a:srcRect l="2338" t="497" r="86436" b="935"/>
          <a:stretch/>
        </p:blipFill>
        <p:spPr>
          <a:xfrm>
            <a:off x="0" y="-1"/>
            <a:ext cx="863600" cy="10693401"/>
          </a:xfrm>
          <a:prstGeom prst="rect">
            <a:avLst/>
          </a:prstGeom>
        </p:spPr>
      </p:pic>
      <p:sp>
        <p:nvSpPr>
          <p:cNvPr id="6" name="Rectangle 5"/>
          <p:cNvSpPr/>
          <p:nvPr/>
        </p:nvSpPr>
        <p:spPr>
          <a:xfrm>
            <a:off x="1117055" y="378148"/>
            <a:ext cx="6480000" cy="954107"/>
          </a:xfrm>
          <a:prstGeom prst="rect">
            <a:avLst/>
          </a:prstGeom>
        </p:spPr>
        <p:txBody>
          <a:bodyPr wrap="square">
            <a:spAutoFit/>
          </a:bodyPr>
          <a:lstStyle/>
          <a:p>
            <a:r>
              <a:rPr lang="fr-FR" sz="2800" dirty="0">
                <a:solidFill>
                  <a:schemeClr val="tx2"/>
                </a:solidFill>
                <a:latin typeface="Century Gothic" panose="020B0502020202020204" pitchFamily="34" charset="0"/>
              </a:rPr>
              <a:t>FAIRE SON BILAN D’ÉMISSION DE GAZ À EFFET DE SERRE</a:t>
            </a:r>
          </a:p>
        </p:txBody>
      </p:sp>
      <p:sp>
        <p:nvSpPr>
          <p:cNvPr id="3" name="ZoneTexte 2"/>
          <p:cNvSpPr txBox="1"/>
          <p:nvPr/>
        </p:nvSpPr>
        <p:spPr>
          <a:xfrm>
            <a:off x="1228640" y="6437012"/>
            <a:ext cx="5642334" cy="2504981"/>
          </a:xfrm>
          <a:prstGeom prst="rect">
            <a:avLst/>
          </a:prstGeom>
          <a:noFill/>
        </p:spPr>
        <p:txBody>
          <a:bodyPr wrap="square" rtlCol="0">
            <a:spAutoFit/>
          </a:bodyPr>
          <a:lstStyle/>
          <a:p>
            <a:pPr algn="just"/>
            <a:r>
              <a:rPr lang="fr-FR" sz="1200" b="1" dirty="0">
                <a:solidFill>
                  <a:schemeClr val="accent1"/>
                </a:solidFill>
              </a:rPr>
              <a:t>NOS OUTILS</a:t>
            </a:r>
          </a:p>
          <a:p>
            <a:pPr algn="just"/>
            <a:endParaRPr lang="fr-FR" sz="1100" dirty="0">
              <a:solidFill>
                <a:srgbClr val="434343"/>
              </a:solidFill>
            </a:endParaRPr>
          </a:p>
          <a:p>
            <a:pPr algn="just"/>
            <a:r>
              <a:rPr lang="fr-FR" sz="1100" dirty="0">
                <a:solidFill>
                  <a:srgbClr val="434343"/>
                </a:solidFill>
              </a:rPr>
              <a:t>Outils mis en place :</a:t>
            </a:r>
          </a:p>
          <a:p>
            <a:pPr algn="just"/>
            <a:endParaRPr lang="fr-FR" sz="1100" dirty="0">
              <a:solidFill>
                <a:srgbClr val="434343"/>
              </a:solidFill>
            </a:endParaRPr>
          </a:p>
          <a:p>
            <a:r>
              <a:rPr lang="fr-FR" sz="1100" dirty="0">
                <a:solidFill>
                  <a:srgbClr val="000000"/>
                </a:solidFill>
              </a:rPr>
              <a:t>Phase 1 : </a:t>
            </a:r>
          </a:p>
          <a:p>
            <a:pPr marL="628650" lvl="1" indent="-171450">
              <a:buFont typeface="Arial" panose="020B0604020202020204" pitchFamily="34" charset="0"/>
              <a:buChar char="•"/>
            </a:pPr>
            <a:r>
              <a:rPr lang="fr-FR" sz="1100" dirty="0">
                <a:solidFill>
                  <a:srgbClr val="000000"/>
                </a:solidFill>
              </a:rPr>
              <a:t>Cadrage du projet avec la dirigeante et le responsable du projet.</a:t>
            </a:r>
          </a:p>
          <a:p>
            <a:pPr marL="628650" lvl="1" indent="-171450">
              <a:buFont typeface="Arial" panose="020B0604020202020204" pitchFamily="34" charset="0"/>
              <a:buChar char="•"/>
            </a:pPr>
            <a:r>
              <a:rPr lang="fr-FR" sz="1100" dirty="0">
                <a:solidFill>
                  <a:srgbClr val="000000"/>
                </a:solidFill>
              </a:rPr>
              <a:t>Sensibilisation de l’équipe au changement climatique et impact Energie-climat.</a:t>
            </a:r>
          </a:p>
          <a:p>
            <a:pPr marL="628650" lvl="1" indent="-171450">
              <a:buFont typeface="Arial" panose="020B0604020202020204" pitchFamily="34" charset="0"/>
              <a:buChar char="•"/>
            </a:pPr>
            <a:r>
              <a:rPr lang="fr-FR" sz="1100" dirty="0">
                <a:solidFill>
                  <a:srgbClr val="000000"/>
                </a:solidFill>
              </a:rPr>
              <a:t>Collecte des données</a:t>
            </a:r>
          </a:p>
          <a:p>
            <a:pPr marL="628650" lvl="1" indent="-171450">
              <a:buFont typeface="Arial" panose="020B0604020202020204" pitchFamily="34" charset="0"/>
              <a:buChar char="•"/>
            </a:pPr>
            <a:r>
              <a:rPr lang="fr-FR" sz="1100" dirty="0">
                <a:solidFill>
                  <a:srgbClr val="000000"/>
                </a:solidFill>
              </a:rPr>
              <a:t>Production et restitution du bilan GES    </a:t>
            </a:r>
          </a:p>
          <a:p>
            <a:pPr>
              <a:lnSpc>
                <a:spcPct val="105000"/>
              </a:lnSpc>
            </a:pPr>
            <a:r>
              <a:rPr lang="fr-FR" sz="1100" dirty="0">
                <a:solidFill>
                  <a:srgbClr val="000000"/>
                </a:solidFill>
              </a:rPr>
              <a:t> </a:t>
            </a:r>
          </a:p>
          <a:p>
            <a:pPr>
              <a:lnSpc>
                <a:spcPct val="105000"/>
              </a:lnSpc>
            </a:pPr>
            <a:r>
              <a:rPr lang="fr-FR" sz="1100" dirty="0">
                <a:solidFill>
                  <a:srgbClr val="000000"/>
                </a:solidFill>
              </a:rPr>
              <a:t> Phase 2 : avec les équipes</a:t>
            </a:r>
          </a:p>
          <a:p>
            <a:pPr marL="628650" lvl="1" indent="-171450">
              <a:lnSpc>
                <a:spcPct val="105000"/>
              </a:lnSpc>
              <a:buFont typeface="Arial" panose="020B0604020202020204" pitchFamily="34" charset="0"/>
              <a:buChar char="•"/>
            </a:pPr>
            <a:r>
              <a:rPr lang="fr-FR" sz="1100" dirty="0">
                <a:solidFill>
                  <a:srgbClr val="000000"/>
                </a:solidFill>
              </a:rPr>
              <a:t>Coproduction du plan d’action</a:t>
            </a:r>
          </a:p>
          <a:p>
            <a:pPr marL="628650" lvl="1" indent="-171450">
              <a:lnSpc>
                <a:spcPct val="105000"/>
              </a:lnSpc>
              <a:buFont typeface="Arial" panose="020B0604020202020204" pitchFamily="34" charset="0"/>
              <a:buChar char="•"/>
            </a:pPr>
            <a:r>
              <a:rPr lang="fr-FR" sz="1100" dirty="0">
                <a:solidFill>
                  <a:srgbClr val="000000"/>
                </a:solidFill>
              </a:rPr>
              <a:t>Définir les indicateurs de suivis</a:t>
            </a:r>
          </a:p>
          <a:p>
            <a:pPr marL="628650" lvl="1" indent="-171450">
              <a:lnSpc>
                <a:spcPct val="105000"/>
              </a:lnSpc>
              <a:buFont typeface="Arial" panose="020B0604020202020204" pitchFamily="34" charset="0"/>
              <a:buChar char="•"/>
            </a:pPr>
            <a:r>
              <a:rPr lang="fr-FR" sz="1100" dirty="0">
                <a:solidFill>
                  <a:srgbClr val="000000"/>
                </a:solidFill>
              </a:rPr>
              <a:t>Communication</a:t>
            </a:r>
            <a:endParaRPr lang="fr-FR" sz="1050" dirty="0">
              <a:solidFill>
                <a:srgbClr val="434343"/>
              </a:solidFill>
            </a:endParaRPr>
          </a:p>
        </p:txBody>
      </p:sp>
      <p:sp>
        <p:nvSpPr>
          <p:cNvPr id="4" name="ZoneTexte 3"/>
          <p:cNvSpPr txBox="1"/>
          <p:nvPr/>
        </p:nvSpPr>
        <p:spPr>
          <a:xfrm>
            <a:off x="1364944" y="1697230"/>
            <a:ext cx="5533868" cy="1200329"/>
          </a:xfrm>
          <a:prstGeom prst="rect">
            <a:avLst/>
          </a:prstGeom>
          <a:noFill/>
        </p:spPr>
        <p:txBody>
          <a:bodyPr wrap="square" rtlCol="0">
            <a:spAutoFit/>
          </a:bodyPr>
          <a:lstStyle>
            <a:defPPr>
              <a:defRPr lang="fr-FR"/>
            </a:defPPr>
            <a:lvl1pPr>
              <a:defRPr sz="1200"/>
            </a:lvl1pPr>
          </a:lstStyle>
          <a:p>
            <a:r>
              <a:rPr lang="fr-FR" dirty="0">
                <a:solidFill>
                  <a:srgbClr val="434343"/>
                </a:solidFill>
              </a:rPr>
              <a:t>Le réchauffement climatique est bien présent. Les entreprises doivent participer à la baisse des  émissions de gaz à effet de serre et leur impact environnemental. Avant tout action et afin d’être le plus efficace, il est nécessaire de faire la cartographie des émissions de l’entreprise et de mettre en place un plan d’action cohérent.</a:t>
            </a:r>
          </a:p>
          <a:p>
            <a:r>
              <a:rPr lang="fr-FR" dirty="0">
                <a:solidFill>
                  <a:srgbClr val="434343"/>
                </a:solidFill>
              </a:rPr>
              <a:t>Le bilan d’émission de gaz à effet de serre est le préalable à toute démarche d’action de réduction.</a:t>
            </a:r>
          </a:p>
        </p:txBody>
      </p:sp>
      <p:cxnSp>
        <p:nvCxnSpPr>
          <p:cNvPr id="41" name="Connecteur droit 40"/>
          <p:cNvCxnSpPr>
            <a:cxnSpLocks/>
          </p:cNvCxnSpPr>
          <p:nvPr/>
        </p:nvCxnSpPr>
        <p:spPr>
          <a:xfrm flipV="1">
            <a:off x="1260351" y="1674292"/>
            <a:ext cx="0" cy="1223267"/>
          </a:xfrm>
          <a:prstGeom prst="line">
            <a:avLst/>
          </a:prstGeom>
          <a:ln w="19050">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1364944" y="3231403"/>
            <a:ext cx="5762297" cy="2939266"/>
          </a:xfrm>
          <a:prstGeom prst="rect">
            <a:avLst/>
          </a:prstGeom>
          <a:noFill/>
        </p:spPr>
        <p:txBody>
          <a:bodyPr wrap="square" rtlCol="0">
            <a:spAutoFit/>
          </a:bodyPr>
          <a:lstStyle/>
          <a:p>
            <a:pPr algn="just"/>
            <a:r>
              <a:rPr lang="fr-FR" sz="1200" b="1" dirty="0">
                <a:solidFill>
                  <a:schemeClr val="accent1"/>
                </a:solidFill>
              </a:rPr>
              <a:t>NOS SOLUTIONS</a:t>
            </a:r>
          </a:p>
          <a:p>
            <a:pPr algn="just"/>
            <a:endParaRPr lang="fr-FR" sz="1100" dirty="0">
              <a:solidFill>
                <a:srgbClr val="434343"/>
              </a:solidFill>
            </a:endParaRPr>
          </a:p>
          <a:p>
            <a:pPr algn="just">
              <a:spcAft>
                <a:spcPts val="600"/>
              </a:spcAft>
            </a:pPr>
            <a:r>
              <a:rPr lang="fr-FR" sz="1100" dirty="0">
                <a:solidFill>
                  <a:srgbClr val="000000"/>
                </a:solidFill>
              </a:rPr>
              <a:t>Monter en compétence et accompagnement du responsable « environnement » pour manager les baisses des émissions de gaz à effet de serre, mettre en lace des actions efficaces d’économie d’énergie et diminuer la dépendance aux énergies fossiles.  </a:t>
            </a:r>
          </a:p>
          <a:p>
            <a:pPr algn="just"/>
            <a:endParaRPr lang="fr-FR" sz="1100" dirty="0">
              <a:solidFill>
                <a:srgbClr val="434343"/>
              </a:solidFill>
            </a:endParaRPr>
          </a:p>
          <a:p>
            <a:pPr algn="just"/>
            <a:r>
              <a:rPr lang="fr-FR" sz="1200" b="1" dirty="0">
                <a:solidFill>
                  <a:schemeClr val="accent1"/>
                </a:solidFill>
              </a:rPr>
              <a:t>OBJECTIFS</a:t>
            </a:r>
          </a:p>
          <a:p>
            <a:pPr algn="just"/>
            <a:endParaRPr lang="fr-FR" sz="1100" b="1" dirty="0">
              <a:solidFill>
                <a:srgbClr val="225B7B"/>
              </a:solidFill>
            </a:endParaRPr>
          </a:p>
          <a:p>
            <a:pPr marL="171450" indent="-171450" algn="just">
              <a:spcAft>
                <a:spcPts val="600"/>
              </a:spcAft>
              <a:buFontTx/>
              <a:buChar char="-"/>
            </a:pPr>
            <a:r>
              <a:rPr lang="fr-FR" sz="1100" dirty="0">
                <a:solidFill>
                  <a:srgbClr val="000000"/>
                </a:solidFill>
              </a:rPr>
              <a:t>Faire l’état  des émissions de gaz à effet de serre</a:t>
            </a:r>
          </a:p>
          <a:p>
            <a:pPr marL="628650" lvl="1" indent="-171450" algn="just">
              <a:spcAft>
                <a:spcPts val="600"/>
              </a:spcAft>
              <a:buFontTx/>
              <a:buChar char="-"/>
            </a:pPr>
            <a:r>
              <a:rPr lang="fr-FR" sz="1100" dirty="0">
                <a:solidFill>
                  <a:srgbClr val="000000"/>
                </a:solidFill>
              </a:rPr>
              <a:t>Rejet / Pollution durant le process de production</a:t>
            </a:r>
          </a:p>
          <a:p>
            <a:pPr marL="628650" lvl="1" indent="-171450" algn="just">
              <a:spcAft>
                <a:spcPts val="600"/>
              </a:spcAft>
              <a:buFontTx/>
              <a:buChar char="-"/>
            </a:pPr>
            <a:r>
              <a:rPr lang="fr-FR" sz="1100" dirty="0">
                <a:solidFill>
                  <a:srgbClr val="000000"/>
                </a:solidFill>
              </a:rPr>
              <a:t>Consommation d’électricité</a:t>
            </a:r>
          </a:p>
          <a:p>
            <a:pPr marL="628650" lvl="1" indent="-171450" algn="just">
              <a:spcAft>
                <a:spcPts val="600"/>
              </a:spcAft>
              <a:buFontTx/>
              <a:buChar char="-"/>
            </a:pPr>
            <a:r>
              <a:rPr lang="fr-FR" sz="1100" dirty="0">
                <a:solidFill>
                  <a:srgbClr val="000000"/>
                </a:solidFill>
              </a:rPr>
              <a:t>Toutes les émissions liées au cycle de vie produit</a:t>
            </a:r>
          </a:p>
          <a:p>
            <a:pPr marL="171450" indent="-171450" algn="just">
              <a:spcAft>
                <a:spcPts val="600"/>
              </a:spcAft>
              <a:buFontTx/>
              <a:buChar char="-"/>
            </a:pPr>
            <a:r>
              <a:rPr lang="fr-FR" sz="1100" dirty="0">
                <a:solidFill>
                  <a:srgbClr val="000000"/>
                </a:solidFill>
              </a:rPr>
              <a:t>Déterminer un plan d’action</a:t>
            </a:r>
          </a:p>
          <a:p>
            <a:pPr marL="171450" indent="-171450" algn="just">
              <a:spcAft>
                <a:spcPts val="600"/>
              </a:spcAft>
              <a:buFontTx/>
              <a:buChar char="-"/>
            </a:pPr>
            <a:r>
              <a:rPr lang="fr-FR" sz="1100" dirty="0">
                <a:solidFill>
                  <a:srgbClr val="000000"/>
                </a:solidFill>
              </a:rPr>
              <a:t>Suivre le plan d’action.</a:t>
            </a:r>
          </a:p>
        </p:txBody>
      </p:sp>
      <p:grpSp>
        <p:nvGrpSpPr>
          <p:cNvPr id="35" name="Groupe 34"/>
          <p:cNvGrpSpPr/>
          <p:nvPr/>
        </p:nvGrpSpPr>
        <p:grpSpPr>
          <a:xfrm>
            <a:off x="-5047" y="1322693"/>
            <a:ext cx="722697" cy="7282763"/>
            <a:chOff x="27513" y="-1204419"/>
            <a:chExt cx="722697" cy="7282763"/>
          </a:xfrm>
        </p:grpSpPr>
        <p:sp>
          <p:nvSpPr>
            <p:cNvPr id="36" name="ZoneTexte 22"/>
            <p:cNvSpPr txBox="1"/>
            <p:nvPr/>
          </p:nvSpPr>
          <p:spPr>
            <a:xfrm rot="16200000">
              <a:off x="-3321481" y="2144575"/>
              <a:ext cx="7282763" cy="584775"/>
            </a:xfrm>
            <a:prstGeom prst="rect">
              <a:avLst/>
            </a:prstGeom>
            <a:noFill/>
          </p:spPr>
          <p:txBody>
            <a:bodyPr wrap="non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3200" dirty="0">
                  <a:solidFill>
                    <a:schemeClr val="bg1"/>
                  </a:solidFill>
                  <a:latin typeface="Century Gothic" panose="020B0502020202020204" pitchFamily="34" charset="0"/>
                </a:rPr>
                <a:t>ACCOMPAGNEMENT Bilan carbone</a:t>
              </a:r>
              <a:endParaRPr lang="fr-FR" sz="1600" dirty="0">
                <a:solidFill>
                  <a:srgbClr val="6A95AA"/>
                </a:solidFill>
                <a:latin typeface="Century Gothic" panose="020B0502020202020204" pitchFamily="34" charset="0"/>
              </a:endParaRPr>
            </a:p>
          </p:txBody>
        </p:sp>
        <p:sp>
          <p:nvSpPr>
            <p:cNvPr id="37" name="Rectangle 36"/>
            <p:cNvSpPr/>
            <p:nvPr/>
          </p:nvSpPr>
          <p:spPr>
            <a:xfrm rot="16200000">
              <a:off x="-845900" y="1585746"/>
              <a:ext cx="2853666" cy="338554"/>
            </a:xfrm>
            <a:prstGeom prst="rect">
              <a:avLst/>
            </a:prstGeom>
          </p:spPr>
          <p:txBody>
            <a:bodyPr wrap="none">
              <a:spAutoFit/>
            </a:bodyPr>
            <a:lstStyle/>
            <a:p>
              <a:r>
                <a:rPr lang="fr-FR" sz="1600" b="1" dirty="0">
                  <a:solidFill>
                    <a:schemeClr val="accent6"/>
                  </a:solidFill>
                  <a:latin typeface="Century Gothic" panose="020B0502020202020204" pitchFamily="34" charset="0"/>
                </a:rPr>
                <a:t>SOUS CATEGORIE DE FICHE</a:t>
              </a:r>
            </a:p>
          </p:txBody>
        </p:sp>
      </p:grpSp>
      <p:grpSp>
        <p:nvGrpSpPr>
          <p:cNvPr id="39" name="Groupe 38"/>
          <p:cNvGrpSpPr/>
          <p:nvPr/>
        </p:nvGrpSpPr>
        <p:grpSpPr>
          <a:xfrm>
            <a:off x="1404185" y="9474679"/>
            <a:ext cx="2522628" cy="840573"/>
            <a:chOff x="4138323" y="9436365"/>
            <a:chExt cx="2522628" cy="840573"/>
          </a:xfrm>
        </p:grpSpPr>
        <p:sp>
          <p:nvSpPr>
            <p:cNvPr id="40" name="Rectangle 39"/>
            <p:cNvSpPr/>
            <p:nvPr/>
          </p:nvSpPr>
          <p:spPr>
            <a:xfrm>
              <a:off x="4138323" y="9541211"/>
              <a:ext cx="2448272" cy="338554"/>
            </a:xfrm>
            <a:prstGeom prst="rect">
              <a:avLst/>
            </a:prstGeom>
          </p:spPr>
          <p:txBody>
            <a:bodyPr wrap="square">
              <a:spAutoFit/>
            </a:bodyPr>
            <a:lstStyle/>
            <a:p>
              <a:pPr algn="just"/>
              <a:r>
                <a:rPr lang="fr-FR" sz="1600" b="1" dirty="0">
                  <a:solidFill>
                    <a:schemeClr val="bg1"/>
                  </a:solidFill>
                </a:rPr>
                <a:t>VOTRE CONTACT</a:t>
              </a:r>
            </a:p>
          </p:txBody>
        </p:sp>
        <p:sp>
          <p:nvSpPr>
            <p:cNvPr id="45" name="ZoneTexte 44"/>
            <p:cNvSpPr txBox="1"/>
            <p:nvPr/>
          </p:nvSpPr>
          <p:spPr>
            <a:xfrm>
              <a:off x="4262717" y="9699856"/>
              <a:ext cx="2398234" cy="577081"/>
            </a:xfrm>
            <a:prstGeom prst="rect">
              <a:avLst/>
            </a:prstGeom>
            <a:noFill/>
          </p:spPr>
          <p:txBody>
            <a:bodyPr wrap="square" rtlCol="0">
              <a:spAutoFit/>
            </a:bodyPr>
            <a:lstStyle/>
            <a:p>
              <a:pPr lvl="0" algn="ctr"/>
              <a:r>
                <a:rPr lang="fr-FR" sz="1050" dirty="0">
                  <a:solidFill>
                    <a:srgbClr val="434343"/>
                  </a:solidFill>
                </a:rPr>
                <a:t>Michael BERTREUX</a:t>
              </a:r>
            </a:p>
            <a:p>
              <a:pPr lvl="0" algn="ctr"/>
              <a:r>
                <a:rPr lang="fr-FR" sz="1050" dirty="0">
                  <a:solidFill>
                    <a:srgbClr val="434343"/>
                  </a:solidFill>
                </a:rPr>
                <a:t>Tél : 06.33.01.47.93</a:t>
              </a:r>
            </a:p>
            <a:p>
              <a:pPr lvl="0" algn="ctr"/>
              <a:r>
                <a:rPr lang="fr-FR" sz="1050" dirty="0">
                  <a:solidFill>
                    <a:srgbClr val="434343"/>
                  </a:solidFill>
                </a:rPr>
                <a:t>mbertreux@maisondesentreprises.com</a:t>
              </a:r>
            </a:p>
          </p:txBody>
        </p:sp>
        <p:sp>
          <p:nvSpPr>
            <p:cNvPr id="47" name="Rectangle 46"/>
            <p:cNvSpPr/>
            <p:nvPr/>
          </p:nvSpPr>
          <p:spPr>
            <a:xfrm>
              <a:off x="4642379" y="9436365"/>
              <a:ext cx="1420452" cy="307777"/>
            </a:xfrm>
            <a:prstGeom prst="rect">
              <a:avLst/>
            </a:prstGeom>
          </p:spPr>
          <p:txBody>
            <a:bodyPr wrap="none">
              <a:spAutoFit/>
            </a:bodyPr>
            <a:lstStyle/>
            <a:p>
              <a:pPr algn="ctr"/>
              <a:r>
                <a:rPr lang="fr-FR" sz="1400" b="1" dirty="0">
                  <a:solidFill>
                    <a:schemeClr val="accent6"/>
                  </a:solidFill>
                </a:rPr>
                <a:t>VOTRE CONTACT</a:t>
              </a:r>
            </a:p>
          </p:txBody>
        </p:sp>
        <p:sp>
          <p:nvSpPr>
            <p:cNvPr id="48" name="Rectangle 47"/>
            <p:cNvSpPr/>
            <p:nvPr/>
          </p:nvSpPr>
          <p:spPr>
            <a:xfrm>
              <a:off x="4247168" y="9436366"/>
              <a:ext cx="2341775" cy="840572"/>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49" name="Image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59550" y="9339166"/>
            <a:ext cx="1657741" cy="909084"/>
          </a:xfrm>
          <a:prstGeom prst="rect">
            <a:avLst/>
          </a:prstGeom>
        </p:spPr>
      </p:pic>
      <p:sp>
        <p:nvSpPr>
          <p:cNvPr id="50" name="Rectangle 49"/>
          <p:cNvSpPr/>
          <p:nvPr/>
        </p:nvSpPr>
        <p:spPr>
          <a:xfrm>
            <a:off x="1332359" y="9451156"/>
            <a:ext cx="443343" cy="2494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1" name="Image 5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7436" y="9237908"/>
            <a:ext cx="555800" cy="555800"/>
          </a:xfrm>
          <a:prstGeom prst="rect">
            <a:avLst/>
          </a:prstGeom>
        </p:spPr>
      </p:pic>
      <p:pic>
        <p:nvPicPr>
          <p:cNvPr id="5" name="Image 4">
            <a:extLst>
              <a:ext uri="{FF2B5EF4-FFF2-40B4-BE49-F238E27FC236}">
                <a16:creationId xmlns:a16="http://schemas.microsoft.com/office/drawing/2014/main" id="{74F63EB6-5CF1-8E6C-16A2-38EFA07B691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724848" y="5708968"/>
            <a:ext cx="1040827" cy="277903"/>
          </a:xfrm>
          <a:prstGeom prst="rect">
            <a:avLst/>
          </a:prstGeom>
        </p:spPr>
      </p:pic>
    </p:spTree>
    <p:extLst>
      <p:ext uri="{BB962C8B-B14F-4D97-AF65-F5344CB8AC3E}">
        <p14:creationId xmlns:p14="http://schemas.microsoft.com/office/powerpoint/2010/main" val="2830429137"/>
      </p:ext>
    </p:extLst>
  </p:cSld>
  <p:clrMapOvr>
    <a:masterClrMapping/>
  </p:clrMapOvr>
</p:sld>
</file>

<file path=ppt/theme/theme1.xml><?xml version="1.0" encoding="utf-8"?>
<a:theme xmlns:a="http://schemas.openxmlformats.org/drawingml/2006/main" name="Thème Office">
  <a:themeElements>
    <a:clrScheme name="D2C">
      <a:dk1>
        <a:srgbClr val="006D7B"/>
      </a:dk1>
      <a:lt1>
        <a:sysClr val="window" lastClr="FFFFFF"/>
      </a:lt1>
      <a:dk2>
        <a:srgbClr val="006D7B"/>
      </a:dk2>
      <a:lt2>
        <a:srgbClr val="FFFFFF"/>
      </a:lt2>
      <a:accent1>
        <a:srgbClr val="71A8AC"/>
      </a:accent1>
      <a:accent2>
        <a:srgbClr val="E14503"/>
      </a:accent2>
      <a:accent3>
        <a:srgbClr val="E18033"/>
      </a:accent3>
      <a:accent4>
        <a:srgbClr val="005059"/>
      </a:accent4>
      <a:accent5>
        <a:srgbClr val="FFBC3A"/>
      </a:accent5>
      <a:accent6>
        <a:srgbClr val="A0C5C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247</Words>
  <Application>Microsoft Office PowerPoint</Application>
  <PresentationFormat>Personnalisé</PresentationFormat>
  <Paragraphs>36</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Century Gothic</vt:lpstr>
      <vt:lpstr>Thème Office</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Anaïs PATIN</dc:creator>
  <cp:lastModifiedBy>Anaïs PATIN</cp:lastModifiedBy>
  <cp:revision>8</cp:revision>
  <cp:lastPrinted>2021-06-08T07:05:31Z</cp:lastPrinted>
  <dcterms:created xsi:type="dcterms:W3CDTF">2017-10-30T15:19:35Z</dcterms:created>
  <dcterms:modified xsi:type="dcterms:W3CDTF">2022-09-19T11:36:40Z</dcterms:modified>
</cp:coreProperties>
</file>