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3" r:id="rId7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B9D5"/>
    <a:srgbClr val="008BAA"/>
    <a:srgbClr val="007D9C"/>
    <a:srgbClr val="005677"/>
    <a:srgbClr val="016283"/>
    <a:srgbClr val="006F8F"/>
    <a:srgbClr val="079AB8"/>
    <a:srgbClr val="15A9C6"/>
    <a:srgbClr val="FF0000"/>
    <a:srgbClr val="0A9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950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00567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BAB-455D-AC5E-6086B55D9BFB}"/>
              </c:ext>
            </c:extLst>
          </c:dPt>
          <c:dPt>
            <c:idx val="1"/>
            <c:bubble3D val="0"/>
            <c:spPr>
              <a:solidFill>
                <a:srgbClr val="25B9D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AB-455D-AC5E-6086B55D9BF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Europa-Bold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2"/>
                <c:pt idx="0">
                  <c:v>Femmes</c:v>
                </c:pt>
                <c:pt idx="1">
                  <c:v>Hommes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0.35</c:v>
                </c:pt>
                <c:pt idx="1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AB-455D-AC5E-6086B55D9BFB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007D9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24E-47B1-823C-A346CB252F84}"/>
              </c:ext>
            </c:extLst>
          </c:dPt>
          <c:dPt>
            <c:idx val="1"/>
            <c:bubble3D val="0"/>
            <c:spPr>
              <a:solidFill>
                <a:srgbClr val="00567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4E-47B1-823C-A346CB252F84}"/>
              </c:ext>
            </c:extLst>
          </c:dPt>
          <c:dPt>
            <c:idx val="2"/>
            <c:bubble3D val="0"/>
            <c:spPr>
              <a:solidFill>
                <a:srgbClr val="25B9D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24E-47B1-823C-A346CB252F84}"/>
              </c:ext>
            </c:extLst>
          </c:dPt>
          <c:dPt>
            <c:idx val="3"/>
            <c:bubble3D val="0"/>
            <c:spPr>
              <a:solidFill>
                <a:srgbClr val="008BA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24E-47B1-823C-A346CB252F8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Europa-Bold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0.27</c:v>
                </c:pt>
                <c:pt idx="1">
                  <c:v>0.09</c:v>
                </c:pt>
                <c:pt idx="2">
                  <c:v>0.44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4E-47B1-823C-A346CB252F8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008BA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99C-4B9B-84CF-1C96466423E9}"/>
              </c:ext>
            </c:extLst>
          </c:dPt>
          <c:dPt>
            <c:idx val="1"/>
            <c:bubble3D val="0"/>
            <c:spPr>
              <a:solidFill>
                <a:srgbClr val="007D9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199C-4B9B-84CF-1C96466423E9}"/>
              </c:ext>
            </c:extLst>
          </c:dPt>
          <c:dPt>
            <c:idx val="2"/>
            <c:bubble3D val="0"/>
            <c:spPr>
              <a:solidFill>
                <a:srgbClr val="006F8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99C-4B9B-84CF-1C96466423E9}"/>
              </c:ext>
            </c:extLst>
          </c:dPt>
          <c:dPt>
            <c:idx val="3"/>
            <c:bubble3D val="0"/>
            <c:spPr>
              <a:solidFill>
                <a:srgbClr val="01628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199C-4B9B-84CF-1C96466423E9}"/>
              </c:ext>
            </c:extLst>
          </c:dPt>
          <c:dPt>
            <c:idx val="4"/>
            <c:bubble3D val="0"/>
            <c:spPr>
              <a:solidFill>
                <a:srgbClr val="00567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99C-4B9B-84CF-1C96466423E9}"/>
              </c:ext>
            </c:extLst>
          </c:dPt>
          <c:dPt>
            <c:idx val="5"/>
            <c:bubble3D val="0"/>
            <c:spPr>
              <a:solidFill>
                <a:srgbClr val="25B9D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99C-4B9B-84CF-1C96466423E9}"/>
              </c:ext>
            </c:extLst>
          </c:dPt>
          <c:dPt>
            <c:idx val="6"/>
            <c:bubble3D val="0"/>
            <c:spPr>
              <a:solidFill>
                <a:srgbClr val="15A9C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99C-4B9B-84CF-1C96466423E9}"/>
              </c:ext>
            </c:extLst>
          </c:dPt>
          <c:dPt>
            <c:idx val="7"/>
            <c:bubble3D val="0"/>
            <c:spPr>
              <a:solidFill>
                <a:srgbClr val="079AB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99C-4B9B-84CF-1C96466423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Europa-Bold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Feuil1!$A$2:$A$9</c:f>
              <c:strCache>
                <c:ptCount val="8"/>
                <c:pt idx="0">
                  <c:v>Affichage</c:v>
                </c:pt>
                <c:pt idx="1">
                  <c:v>Autres</c:v>
                </c:pt>
                <c:pt idx="2">
                  <c:v>Bouche à oreille</c:v>
                </c:pt>
                <c:pt idx="3">
                  <c:v>Flyers-Magnets</c:v>
                </c:pt>
                <c:pt idx="4">
                  <c:v>Réseaux sociaux</c:v>
                </c:pt>
                <c:pt idx="5">
                  <c:v>Pôle Emploi, Maison de l'emploi</c:v>
                </c:pt>
                <c:pt idx="6">
                  <c:v>Presse écrite</c:v>
                </c:pt>
                <c:pt idx="7">
                  <c:v>Radio</c:v>
                </c:pt>
              </c:strCache>
            </c:strRef>
          </c:cat>
          <c:val>
            <c:numRef>
              <c:f>Feuil1!$B$2:$B$9</c:f>
              <c:numCache>
                <c:formatCode>0%</c:formatCode>
                <c:ptCount val="8"/>
                <c:pt idx="0">
                  <c:v>0.12</c:v>
                </c:pt>
                <c:pt idx="1">
                  <c:v>0.12</c:v>
                </c:pt>
                <c:pt idx="2">
                  <c:v>0.23</c:v>
                </c:pt>
                <c:pt idx="3">
                  <c:v>7.0000000000000007E-2</c:v>
                </c:pt>
                <c:pt idx="4">
                  <c:v>0.33</c:v>
                </c:pt>
                <c:pt idx="5">
                  <c:v>0.37</c:v>
                </c:pt>
                <c:pt idx="6">
                  <c:v>0.12</c:v>
                </c:pt>
                <c:pt idx="7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9C-4B9B-84CF-1C96466423E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006C8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98-4BFA-8647-8697176A6618}"/>
              </c:ext>
            </c:extLst>
          </c:dPt>
          <c:dPt>
            <c:idx val="1"/>
            <c:bubble3D val="0"/>
            <c:spPr>
              <a:solidFill>
                <a:srgbClr val="0084A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98-4BFA-8647-8697176A6618}"/>
              </c:ext>
            </c:extLst>
          </c:dPt>
          <c:dPt>
            <c:idx val="2"/>
            <c:bubble3D val="0"/>
            <c:spPr>
              <a:solidFill>
                <a:srgbClr val="0A9EB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98-4BFA-8647-8697176A6618}"/>
              </c:ext>
            </c:extLst>
          </c:dPt>
          <c:dPt>
            <c:idx val="3"/>
            <c:bubble3D val="0"/>
            <c:spPr>
              <a:solidFill>
                <a:srgbClr val="25B9D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198-4BFA-8647-8697176A6618}"/>
              </c:ext>
            </c:extLst>
          </c:dPt>
          <c:dPt>
            <c:idx val="4"/>
            <c:bubble3D val="0"/>
            <c:spPr>
              <a:solidFill>
                <a:srgbClr val="00567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198-4BFA-8647-8697176A6618}"/>
              </c:ext>
            </c:extLst>
          </c:dPt>
          <c:dLbls>
            <c:dLbl>
              <c:idx val="0"/>
              <c:layout>
                <c:manualLayout>
                  <c:x val="-2.706288794226034E-2"/>
                  <c:y val="6.133736636041953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98-4BFA-8647-8697176A6618}"/>
                </c:ext>
              </c:extLst>
            </c:dLbl>
            <c:dLbl>
              <c:idx val="1"/>
              <c:layout>
                <c:manualLayout>
                  <c:x val="-8.3253580152059345E-2"/>
                  <c:y val="9.283605749321219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98-4BFA-8647-8697176A6618}"/>
                </c:ext>
              </c:extLst>
            </c:dLbl>
            <c:dLbl>
              <c:idx val="2"/>
              <c:layout>
                <c:manualLayout>
                  <c:x val="-0.13719310340808702"/>
                  <c:y val="4.27456308934714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98-4BFA-8647-8697176A6618}"/>
                </c:ext>
              </c:extLst>
            </c:dLbl>
            <c:dLbl>
              <c:idx val="4"/>
              <c:layout>
                <c:manualLayout>
                  <c:x val="0.10789406327030922"/>
                  <c:y val="9.726232390274605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198-4BFA-8647-8697176A66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Europa-Bold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Feuil1!$A$2:$A$6</c:f>
              <c:strCache>
                <c:ptCount val="5"/>
                <c:pt idx="0">
                  <c:v>Autres</c:v>
                </c:pt>
                <c:pt idx="1">
                  <c:v>Par curiosité</c:v>
                </c:pt>
                <c:pt idx="2">
                  <c:v>Pour découvrir les métiers de l'industrie</c:v>
                </c:pt>
                <c:pt idx="3">
                  <c:v>Pour rencontrer les entreprises qui recrutent</c:v>
                </c:pt>
                <c:pt idx="4">
                  <c:v>Pour trouver une formation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0.16</c:v>
                </c:pt>
                <c:pt idx="2">
                  <c:v>0.23</c:v>
                </c:pt>
                <c:pt idx="3">
                  <c:v>0.79</c:v>
                </c:pt>
                <c:pt idx="4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198-4BFA-8647-8697176A661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Europa-Regular" panose="02000000000000000000" pitchFamily="50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B79D02-43F6-4BA0-AB48-540B3DFCC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CF89BE1-B03B-4506-B434-A0BC987E4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BB8A48-506C-4F10-8202-7909B263F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DF43-265C-4781-8695-1D3405DDAE2A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976511-2D96-453D-937B-D3D328653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0ED378-55D6-4DD6-BE3F-E70A7412F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F0F6C-8D9E-4510-94C8-EBA69C316B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08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6571F5-EBCE-42BE-8F74-3D51B8F27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24D4AA0-B501-456B-BDEE-6DA0B0195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02663B-88AB-4130-8971-D2C8CC817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DF43-265C-4781-8695-1D3405DDAE2A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06BB37-F799-4D6E-870E-6AD5A5D22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E23764-DBC3-47EE-AA3F-F2467487A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F0F6C-8D9E-4510-94C8-EBA69C316B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250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A0CB4C0-E975-476F-BCA0-35338F8BFB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E10C64D-C8F9-4000-9BD1-262049215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0B8E4E-CCA2-4460-9F0F-10798F4A9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DF43-265C-4781-8695-1D3405DDAE2A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4454C4-7DA5-4CE9-80E9-0A9CBD69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03A1D8-F7AB-4946-BBDE-09B0BEBCE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F0F6C-8D9E-4510-94C8-EBA69C316B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94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CE1C03-E270-4500-BFFB-E8E499473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2D077A-86A3-44D4-9608-35EF543B4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69F625-8CBA-4EB0-AEF2-CDA82B09C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DF43-265C-4781-8695-1D3405DDAE2A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363DE6-09A3-469A-9084-EB552BFA8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61FF27-D257-4E7A-B3FD-BB6B6B0F9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F0F6C-8D9E-4510-94C8-EBA69C316B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50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DFCE4D-08AC-4DEC-A2CB-AC7EF544A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FA7514-73C6-4E4A-9EF3-C6297C0B0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CB8E46-A145-4BD9-9C06-776547A83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DF43-265C-4781-8695-1D3405DDAE2A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8AABE7-C128-42A4-B213-8A69ECC5E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B0C74A-2509-4D95-9CC9-550E3105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F0F6C-8D9E-4510-94C8-EBA69C316B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516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FD120B-3774-4AC8-93A0-9F1C1C67D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2615C9-B760-447A-A2E7-CEA8CFF36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25D76E-0066-4D65-9355-499CA385A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6A70472-8CEF-4ECE-A5F0-E79B70965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DF43-265C-4781-8695-1D3405DDAE2A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8028AB-00E3-4FCF-B419-298B7CA00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BAEA36-9448-4A3F-B7BB-CFDA1AB5F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F0F6C-8D9E-4510-94C8-EBA69C316B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54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A1062E-5FFC-4F5A-9824-C7472964F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A368CD-7F38-46A2-B9A7-518F209F6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3FB799A-27CC-479C-A0F8-132D9E6B0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8702140-483B-409E-BEFB-03DD825B31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4F4357D-E446-4832-8D03-A57760D5A4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769CE76-91B2-4147-9C75-69FDF78AD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DF43-265C-4781-8695-1D3405DDAE2A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3B80B14-A26C-4D6D-9690-76679E34A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9169887-7305-4A21-B0E5-6259FA4A5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F0F6C-8D9E-4510-94C8-EBA69C316B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8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B776AA-8884-44AF-A772-2ABFB3095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8DA0FC3-DBCA-49D5-9A05-736667B84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DF43-265C-4781-8695-1D3405DDAE2A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23B4E4-1049-404A-BC86-34F1E5F51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938D6A-524B-4877-8AEE-DE47091D5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F0F6C-8D9E-4510-94C8-EBA69C316B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25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4F9BAD9-BBBD-4589-9556-94276AD8B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DF43-265C-4781-8695-1D3405DDAE2A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4953E54-1A37-4552-BA8E-B7F7B4C9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1DC87E-DF59-4941-8E7E-8F5AC6012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F0F6C-8D9E-4510-94C8-EBA69C316B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686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9B1816-4D38-40D0-8FC9-3D52B2052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E21223-5248-4256-99A3-75684AE80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3441F94-7641-49B6-A198-08FFFD85A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103AF2E-018D-47F0-B94D-7526661A1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DF43-265C-4781-8695-1D3405DDAE2A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9890BE3-73DA-4CAE-8718-2D710301E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029EB44-C0A1-43D7-8873-E44E7D5BB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F0F6C-8D9E-4510-94C8-EBA69C316B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34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AACF2E-D3D6-4FDF-BFE3-1B9C04D2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F68BB27-06DD-4A98-85F8-3DF57B451A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C5D2CA3-61E3-4A5F-83D9-5303564FA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A97221-79EF-44D8-B4F7-80BBFD87E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DF43-265C-4781-8695-1D3405DDAE2A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610DB0-9200-4912-8142-6BE1FD9E7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405B42D-BCCD-4C2F-946A-DC953CF05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F0F6C-8D9E-4510-94C8-EBA69C316B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200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9747074-C5FD-4745-A2DE-1081783E0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ED95A0-3CC6-465C-BBB5-FC3BBEED2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305763-B346-40B9-8C58-1C42FCC099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BDF43-265C-4781-8695-1D3405DDAE2A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E0C565-C924-4A25-A599-B22C9BADE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447E4C-24ED-4D9A-99E1-22E04CE3A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F0F6C-8D9E-4510-94C8-EBA69C316B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91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6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8F54FB-3D16-4DB4-A293-D753FE5ED3CA}"/>
              </a:ext>
            </a:extLst>
          </p:cNvPr>
          <p:cNvSpPr/>
          <p:nvPr/>
        </p:nvSpPr>
        <p:spPr>
          <a:xfrm>
            <a:off x="-31335" y="2649197"/>
            <a:ext cx="12254669" cy="4208803"/>
          </a:xfrm>
          <a:prstGeom prst="rect">
            <a:avLst/>
          </a:prstGeom>
          <a:solidFill>
            <a:srgbClr val="25B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4543D139-FFB5-47E7-A6D9-9D9E44B3E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901" y="225038"/>
            <a:ext cx="5632140" cy="302236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060CB07-6B59-43C4-8779-8A6805BB2994}"/>
              </a:ext>
            </a:extLst>
          </p:cNvPr>
          <p:cNvSpPr txBox="1"/>
          <p:nvPr/>
        </p:nvSpPr>
        <p:spPr>
          <a:xfrm>
            <a:off x="2965391" y="4214988"/>
            <a:ext cx="6058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Europa-Bold" panose="02000000000000000000" pitchFamily="50" charset="0"/>
              </a:rPr>
              <a:t>L’industrie recrute, le forum</a:t>
            </a:r>
          </a:p>
          <a:p>
            <a:pPr algn="ctr"/>
            <a:r>
              <a:rPr lang="fr-FR" sz="3600" dirty="0">
                <a:solidFill>
                  <a:schemeClr val="bg1"/>
                </a:solidFill>
                <a:latin typeface="Europa-Bold" panose="02000000000000000000" pitchFamily="50" charset="0"/>
              </a:rPr>
              <a:t>LE BILAN</a:t>
            </a:r>
            <a:endParaRPr lang="fr-FR" sz="2800" dirty="0">
              <a:solidFill>
                <a:schemeClr val="bg1"/>
              </a:solidFill>
              <a:latin typeface="Europa-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02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6101C2B-73DD-4537-9ADA-83CDD688BB59}"/>
              </a:ext>
            </a:extLst>
          </p:cNvPr>
          <p:cNvSpPr/>
          <p:nvPr/>
        </p:nvSpPr>
        <p:spPr>
          <a:xfrm>
            <a:off x="1136591" y="4418176"/>
            <a:ext cx="5477854" cy="1649338"/>
          </a:xfrm>
          <a:prstGeom prst="rect">
            <a:avLst/>
          </a:prstGeom>
          <a:solidFill>
            <a:srgbClr val="25B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3AD98E-91A6-4BE9-8F35-025B3824F4EF}"/>
              </a:ext>
            </a:extLst>
          </p:cNvPr>
          <p:cNvSpPr/>
          <p:nvPr/>
        </p:nvSpPr>
        <p:spPr>
          <a:xfrm>
            <a:off x="495656" y="230736"/>
            <a:ext cx="10784793" cy="897309"/>
          </a:xfrm>
          <a:prstGeom prst="rect">
            <a:avLst/>
          </a:prstGeom>
          <a:solidFill>
            <a:srgbClr val="25B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A3D5D3D-5C42-48AB-BEBA-23E4043CA44B}"/>
              </a:ext>
            </a:extLst>
          </p:cNvPr>
          <p:cNvSpPr txBox="1"/>
          <p:nvPr/>
        </p:nvSpPr>
        <p:spPr>
          <a:xfrm>
            <a:off x="692209" y="461477"/>
            <a:ext cx="10417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Europa-Bold" panose="02000000000000000000" pitchFamily="50" charset="0"/>
              </a:rPr>
              <a:t>BILAN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39DE122-17E5-49E1-8828-183CA26E5748}"/>
              </a:ext>
            </a:extLst>
          </p:cNvPr>
          <p:cNvSpPr txBox="1"/>
          <p:nvPr/>
        </p:nvSpPr>
        <p:spPr>
          <a:xfrm>
            <a:off x="1535998" y="1418292"/>
            <a:ext cx="528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E2051B"/>
                </a:solidFill>
                <a:latin typeface="Europa-Bold" panose="02000000000000000000" pitchFamily="50" charset="0"/>
              </a:rPr>
              <a:t>SAMEDI 2 AVRIL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29D6BC7-1400-4FAC-B655-41F7AFA49CDB}"/>
              </a:ext>
            </a:extLst>
          </p:cNvPr>
          <p:cNvSpPr txBox="1"/>
          <p:nvPr/>
        </p:nvSpPr>
        <p:spPr>
          <a:xfrm>
            <a:off x="1535999" y="2097898"/>
            <a:ext cx="528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5677"/>
                </a:solidFill>
                <a:latin typeface="Europa-Bold" panose="02000000000000000000" pitchFamily="50" charset="0"/>
              </a:rPr>
              <a:t>9h – 13h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ED0FF16-D945-43A0-BC7E-10C6ECA2941A}"/>
              </a:ext>
            </a:extLst>
          </p:cNvPr>
          <p:cNvSpPr txBox="1"/>
          <p:nvPr/>
        </p:nvSpPr>
        <p:spPr>
          <a:xfrm>
            <a:off x="1535999" y="2785122"/>
            <a:ext cx="528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5677"/>
                </a:solidFill>
                <a:latin typeface="Europa-Bold" panose="02000000000000000000" pitchFamily="50" charset="0"/>
              </a:rPr>
              <a:t>À la Maison des Entreprises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BB5881F-5362-4A01-9CCB-B3FB60233EBC}"/>
              </a:ext>
            </a:extLst>
          </p:cNvPr>
          <p:cNvSpPr txBox="1"/>
          <p:nvPr/>
        </p:nvSpPr>
        <p:spPr>
          <a:xfrm>
            <a:off x="1378721" y="4565823"/>
            <a:ext cx="52813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Europa-Bold" panose="02000000000000000000" pitchFamily="50" charset="0"/>
              </a:rPr>
              <a:t>32 entreprises </a:t>
            </a:r>
          </a:p>
          <a:p>
            <a:r>
              <a:rPr lang="fr-FR" sz="2800" dirty="0">
                <a:solidFill>
                  <a:schemeClr val="bg1"/>
                </a:solidFill>
                <a:latin typeface="Europa-Bold" panose="02000000000000000000" pitchFamily="50" charset="0"/>
              </a:rPr>
              <a:t>Plus de 200 offres d’emploi</a:t>
            </a:r>
          </a:p>
          <a:p>
            <a:r>
              <a:rPr lang="fr-FR" sz="2800" dirty="0">
                <a:solidFill>
                  <a:schemeClr val="bg1"/>
                </a:solidFill>
                <a:latin typeface="Europa-Bold" panose="02000000000000000000" pitchFamily="50" charset="0"/>
              </a:rPr>
              <a:t>350 visiteurs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286EBC6-1B03-47FF-B947-014867813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783" y="4565823"/>
            <a:ext cx="414471" cy="414471"/>
          </a:xfrm>
          <a:prstGeom prst="rect">
            <a:avLst/>
          </a:prstGeom>
        </p:spPr>
      </p:pic>
      <p:pic>
        <p:nvPicPr>
          <p:cNvPr id="13" name="Image 12" descr="Une image contenant texte, plafond, personne, intérieur&#10;&#10;Description générée automatiquement">
            <a:extLst>
              <a:ext uri="{FF2B5EF4-FFF2-40B4-BE49-F238E27FC236}">
                <a16:creationId xmlns:a16="http://schemas.microsoft.com/office/drawing/2014/main" id="{A85100AF-C6AC-40B3-8896-AEB3A9BE2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382" y="2964439"/>
            <a:ext cx="3876631" cy="2907473"/>
          </a:xfrm>
          <a:prstGeom prst="rect">
            <a:avLst/>
          </a:prstGeom>
        </p:spPr>
      </p:pic>
      <p:pic>
        <p:nvPicPr>
          <p:cNvPr id="2" name="Image 1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FA4A4059-D4AB-4930-B345-1C5097149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24" y="2341609"/>
            <a:ext cx="2599302" cy="139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1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13AD98E-91A6-4BE9-8F35-025B3824F4EF}"/>
              </a:ext>
            </a:extLst>
          </p:cNvPr>
          <p:cNvSpPr/>
          <p:nvPr/>
        </p:nvSpPr>
        <p:spPr>
          <a:xfrm>
            <a:off x="495656" y="230736"/>
            <a:ext cx="10784793" cy="897309"/>
          </a:xfrm>
          <a:prstGeom prst="rect">
            <a:avLst/>
          </a:prstGeom>
          <a:solidFill>
            <a:srgbClr val="25B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A3D5D3D-5C42-48AB-BEBA-23E4043CA44B}"/>
              </a:ext>
            </a:extLst>
          </p:cNvPr>
          <p:cNvSpPr txBox="1"/>
          <p:nvPr/>
        </p:nvSpPr>
        <p:spPr>
          <a:xfrm>
            <a:off x="692209" y="461477"/>
            <a:ext cx="10417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Europa-Bold" panose="02000000000000000000" pitchFamily="50" charset="0"/>
              </a:rPr>
              <a:t>PARTENAIRES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40F3988-2E26-4BBF-9104-9DABBF643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5" y="1426093"/>
            <a:ext cx="1872257" cy="132466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7E9D48C-7A4E-475C-A213-35EECF198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0" y="5234831"/>
            <a:ext cx="1440000" cy="830655"/>
          </a:xfrm>
          <a:prstGeom prst="rect">
            <a:avLst/>
          </a:prstGeom>
        </p:spPr>
      </p:pic>
      <p:pic>
        <p:nvPicPr>
          <p:cNvPr id="13" name="Image 1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5ED89870-4C3B-4BE0-A328-A898DA2A1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329" y="1707125"/>
            <a:ext cx="1567706" cy="709650"/>
          </a:xfrm>
          <a:prstGeom prst="rect">
            <a:avLst/>
          </a:prstGeom>
        </p:spPr>
      </p:pic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C4647DD7-ACB9-4706-B337-85D08DC298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04" b="22592"/>
          <a:stretch/>
        </p:blipFill>
        <p:spPr>
          <a:xfrm>
            <a:off x="5395792" y="1587785"/>
            <a:ext cx="1947566" cy="960216"/>
          </a:xfrm>
          <a:prstGeom prst="rect">
            <a:avLst/>
          </a:prstGeom>
        </p:spPr>
      </p:pic>
      <p:pic>
        <p:nvPicPr>
          <p:cNvPr id="17" name="Image 16" descr="Une image contenant texte&#10;&#10;Description générée automatiquement">
            <a:extLst>
              <a:ext uri="{FF2B5EF4-FFF2-40B4-BE49-F238E27FC236}">
                <a16:creationId xmlns:a16="http://schemas.microsoft.com/office/drawing/2014/main" id="{5CB928DF-F24B-4BEB-8F1C-F3F992682C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13" y="3299052"/>
            <a:ext cx="1440000" cy="1080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E0F8C0C-54F9-4449-919A-0FC094D57D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051" y="3299052"/>
            <a:ext cx="1080000" cy="1080000"/>
          </a:xfrm>
          <a:prstGeom prst="rect">
            <a:avLst/>
          </a:prstGeom>
        </p:spPr>
      </p:pic>
      <p:pic>
        <p:nvPicPr>
          <p:cNvPr id="21" name="Image 20" descr="Une image contenant texte&#10;&#10;Description générée automatiquement">
            <a:extLst>
              <a:ext uri="{FF2B5EF4-FFF2-40B4-BE49-F238E27FC236}">
                <a16:creationId xmlns:a16="http://schemas.microsoft.com/office/drawing/2014/main" id="{84788117-073F-4689-8562-DDD5DE692C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189" y="3443013"/>
            <a:ext cx="1804068" cy="79207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BB5B382-DFC4-4717-974F-64562F4786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503" y="3497498"/>
            <a:ext cx="2122645" cy="94760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5A87BA41-CDA0-46CA-A5EA-941DAAD6EE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426" y="3390206"/>
            <a:ext cx="808483" cy="116219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27A213F0-70C1-4314-A5F2-E20B1AED2F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745" y="1648603"/>
            <a:ext cx="1124962" cy="899398"/>
          </a:xfrm>
          <a:prstGeom prst="rect">
            <a:avLst/>
          </a:prstGeom>
        </p:spPr>
      </p:pic>
      <p:pic>
        <p:nvPicPr>
          <p:cNvPr id="29" name="Image 28" descr="Une image contenant texte&#10;&#10;Description générée automatiquement">
            <a:extLst>
              <a:ext uri="{FF2B5EF4-FFF2-40B4-BE49-F238E27FC236}">
                <a16:creationId xmlns:a16="http://schemas.microsoft.com/office/drawing/2014/main" id="{C6FC84AC-7422-41D0-AA58-1B06E9B0D87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835" y="1587785"/>
            <a:ext cx="1011629" cy="10800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C656B473-8465-4FFE-B9FD-935741FAEC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28" y="5234831"/>
            <a:ext cx="1751248" cy="796757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1924C12A-ECA9-4E35-80B6-6C11C76314D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226" y="5457718"/>
            <a:ext cx="904054" cy="542432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C9EC38CE-F8F3-4C02-B241-93C9565F4B4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394" y="5093209"/>
            <a:ext cx="1590314" cy="108000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09377898-CEAF-4521-9721-28A9D199D1C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799" y="5095598"/>
            <a:ext cx="41466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25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9F7A48-F745-497C-B649-D5631E963A2C}"/>
              </a:ext>
            </a:extLst>
          </p:cNvPr>
          <p:cNvSpPr/>
          <p:nvPr/>
        </p:nvSpPr>
        <p:spPr>
          <a:xfrm>
            <a:off x="495656" y="230736"/>
            <a:ext cx="10784793" cy="897309"/>
          </a:xfrm>
          <a:prstGeom prst="rect">
            <a:avLst/>
          </a:prstGeom>
          <a:solidFill>
            <a:srgbClr val="25B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27841D9-6702-4C34-A4C4-C2FCC7C3CD61}"/>
              </a:ext>
            </a:extLst>
          </p:cNvPr>
          <p:cNvSpPr txBox="1"/>
          <p:nvPr/>
        </p:nvSpPr>
        <p:spPr>
          <a:xfrm>
            <a:off x="692209" y="461477"/>
            <a:ext cx="10417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Europa-Bold" panose="02000000000000000000" pitchFamily="50" charset="0"/>
              </a:rPr>
              <a:t>RETOURS VISITEURS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E97C570-0A06-4B35-88CD-D4550969C74B}"/>
              </a:ext>
            </a:extLst>
          </p:cNvPr>
          <p:cNvSpPr txBox="1"/>
          <p:nvPr/>
        </p:nvSpPr>
        <p:spPr>
          <a:xfrm>
            <a:off x="495656" y="1220286"/>
            <a:ext cx="7178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Europa-Light" panose="02000000000000000000" pitchFamily="50" charset="0"/>
              </a:rPr>
              <a:t>Ces données sont extraites de l’enquête de satisfaction réalisée pour le jeu concours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D62A539-B1E0-40C9-96E7-789B97B3E15E}"/>
              </a:ext>
            </a:extLst>
          </p:cNvPr>
          <p:cNvSpPr txBox="1"/>
          <p:nvPr/>
        </p:nvSpPr>
        <p:spPr>
          <a:xfrm>
            <a:off x="692209" y="2085174"/>
            <a:ext cx="786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Europa-Bold" panose="02000000000000000000" pitchFamily="50" charset="0"/>
              </a:rPr>
              <a:t>75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5D8C6D4-5166-4C00-94B6-EF879610BED5}"/>
              </a:ext>
            </a:extLst>
          </p:cNvPr>
          <p:cNvSpPr txBox="1"/>
          <p:nvPr/>
        </p:nvSpPr>
        <p:spPr>
          <a:xfrm>
            <a:off x="692209" y="2454505"/>
            <a:ext cx="1821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Europa-Regular" panose="02000000000000000000" pitchFamily="50" charset="0"/>
              </a:rPr>
              <a:t>Réponses à l’enquête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EC5EB85D-CED4-43B5-B4FE-BAC2845B3D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6361578"/>
              </p:ext>
            </p:extLst>
          </p:nvPr>
        </p:nvGraphicFramePr>
        <p:xfrm>
          <a:off x="-343686" y="4117955"/>
          <a:ext cx="4057720" cy="2221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A3F2ECC6-99D7-4726-9729-59B608D74BD0}"/>
              </a:ext>
            </a:extLst>
          </p:cNvPr>
          <p:cNvSpPr txBox="1"/>
          <p:nvPr/>
        </p:nvSpPr>
        <p:spPr>
          <a:xfrm>
            <a:off x="4465233" y="2017351"/>
            <a:ext cx="1821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Europa-Regular" panose="02000000000000000000" pitchFamily="50" charset="0"/>
              </a:rPr>
              <a:t>Tranches d’âge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CDA88F0-E0AD-47B3-9F9A-4280A253EA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424" t="20194" r="3257" b="49340"/>
          <a:stretch/>
        </p:blipFill>
        <p:spPr>
          <a:xfrm>
            <a:off x="3371272" y="2422995"/>
            <a:ext cx="3574472" cy="2012009"/>
          </a:xfrm>
          <a:prstGeom prst="rect">
            <a:avLst/>
          </a:prstGeom>
        </p:spPr>
      </p:pic>
      <p:pic>
        <p:nvPicPr>
          <p:cNvPr id="16" name="Image 15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F110B7AE-FF59-42AD-8AD7-8D9AA11836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28245">
            <a:off x="4029474" y="3280903"/>
            <a:ext cx="379266" cy="379266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C77718D-A816-4DDE-8DF2-4E411B874008}"/>
              </a:ext>
            </a:extLst>
          </p:cNvPr>
          <p:cNvSpPr txBox="1"/>
          <p:nvPr/>
        </p:nvSpPr>
        <p:spPr>
          <a:xfrm>
            <a:off x="8457660" y="2039007"/>
            <a:ext cx="3141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Europa-Regular" panose="02000000000000000000" pitchFamily="50" charset="0"/>
              </a:rPr>
              <a:t>Situation professionnelle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58328E4-C57F-46AC-93A3-0D91707CEEE8}"/>
              </a:ext>
            </a:extLst>
          </p:cNvPr>
          <p:cNvSpPr txBox="1"/>
          <p:nvPr/>
        </p:nvSpPr>
        <p:spPr>
          <a:xfrm>
            <a:off x="692209" y="3787942"/>
            <a:ext cx="1821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uropa-Regular" panose="02000000000000000000" pitchFamily="50" charset="0"/>
              </a:rPr>
              <a:t>Répartition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F59BEB-6BCC-4695-B508-28E6DA9B80C2}"/>
              </a:ext>
            </a:extLst>
          </p:cNvPr>
          <p:cNvSpPr/>
          <p:nvPr/>
        </p:nvSpPr>
        <p:spPr>
          <a:xfrm>
            <a:off x="3433763" y="3557588"/>
            <a:ext cx="509587" cy="135793"/>
          </a:xfrm>
          <a:prstGeom prst="rect">
            <a:avLst/>
          </a:prstGeom>
          <a:solidFill>
            <a:srgbClr val="25B9D5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5" name="Graphique 24">
            <a:extLst>
              <a:ext uri="{FF2B5EF4-FFF2-40B4-BE49-F238E27FC236}">
                <a16:creationId xmlns:a16="http://schemas.microsoft.com/office/drawing/2014/main" id="{E58703A6-AF60-4CC4-9158-946F75EDDA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0621848"/>
              </p:ext>
            </p:extLst>
          </p:nvPr>
        </p:nvGraphicFramePr>
        <p:xfrm>
          <a:off x="7803952" y="2932028"/>
          <a:ext cx="3795109" cy="2702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ZoneTexte 25">
            <a:extLst>
              <a:ext uri="{FF2B5EF4-FFF2-40B4-BE49-F238E27FC236}">
                <a16:creationId xmlns:a16="http://schemas.microsoft.com/office/drawing/2014/main" id="{01287150-B3C7-476B-8E1C-1A1F26B90849}"/>
              </a:ext>
            </a:extLst>
          </p:cNvPr>
          <p:cNvSpPr txBox="1"/>
          <p:nvPr/>
        </p:nvSpPr>
        <p:spPr>
          <a:xfrm>
            <a:off x="10549871" y="3063002"/>
            <a:ext cx="1345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Europa-Regular" panose="02000000000000000000" pitchFamily="50" charset="0"/>
              </a:rPr>
              <a:t>Collégiens, lycéens, étudiants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68426EE-48A6-4906-A818-387942EEC560}"/>
              </a:ext>
            </a:extLst>
          </p:cNvPr>
          <p:cNvSpPr txBox="1"/>
          <p:nvPr/>
        </p:nvSpPr>
        <p:spPr>
          <a:xfrm>
            <a:off x="10846340" y="4640994"/>
            <a:ext cx="13456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Europa-Regular" panose="02000000000000000000" pitchFamily="50" charset="0"/>
              </a:rPr>
              <a:t>Autres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84A1F4D-440F-45B2-ADDF-90B85AA7B7AA}"/>
              </a:ext>
            </a:extLst>
          </p:cNvPr>
          <p:cNvSpPr txBox="1"/>
          <p:nvPr/>
        </p:nvSpPr>
        <p:spPr>
          <a:xfrm>
            <a:off x="8201546" y="5418738"/>
            <a:ext cx="1345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Europa-Regular" panose="02000000000000000000" pitchFamily="50" charset="0"/>
              </a:rPr>
              <a:t>Demandeurs d’emploi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EED6AA8-879D-483E-A511-C72330BAD7C3}"/>
              </a:ext>
            </a:extLst>
          </p:cNvPr>
          <p:cNvSpPr txBox="1"/>
          <p:nvPr/>
        </p:nvSpPr>
        <p:spPr>
          <a:xfrm>
            <a:off x="7889830" y="2853478"/>
            <a:ext cx="1345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Europa-Regular" panose="02000000000000000000" pitchFamily="50" charset="0"/>
              </a:rPr>
              <a:t>Salariés d’entreprise</a:t>
            </a:r>
          </a:p>
        </p:txBody>
      </p:sp>
      <p:pic>
        <p:nvPicPr>
          <p:cNvPr id="30" name="Image 29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4F4F2AC7-95D1-4BCB-B927-4D3950B1F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73769">
            <a:off x="9613633" y="5713728"/>
            <a:ext cx="460084" cy="460084"/>
          </a:xfrm>
          <a:prstGeom prst="rect">
            <a:avLst/>
          </a:prstGeom>
        </p:spPr>
      </p:pic>
      <p:pic>
        <p:nvPicPr>
          <p:cNvPr id="31" name="Image 30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57B45A03-9AC0-49A0-90E1-0845A71784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63688" flipH="1">
            <a:off x="507554" y="5864307"/>
            <a:ext cx="350917" cy="35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05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8ADE4E-1082-4724-8761-E95671D830E9}"/>
              </a:ext>
            </a:extLst>
          </p:cNvPr>
          <p:cNvSpPr/>
          <p:nvPr/>
        </p:nvSpPr>
        <p:spPr>
          <a:xfrm>
            <a:off x="495656" y="230736"/>
            <a:ext cx="10784793" cy="897309"/>
          </a:xfrm>
          <a:prstGeom prst="rect">
            <a:avLst/>
          </a:prstGeom>
          <a:solidFill>
            <a:srgbClr val="25B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8E2A0A8-D797-4122-920E-DF2FB491D53E}"/>
              </a:ext>
            </a:extLst>
          </p:cNvPr>
          <p:cNvSpPr txBox="1"/>
          <p:nvPr/>
        </p:nvSpPr>
        <p:spPr>
          <a:xfrm>
            <a:off x="692209" y="461477"/>
            <a:ext cx="10417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Europa-Bold" panose="02000000000000000000" pitchFamily="50" charset="0"/>
              </a:rPr>
              <a:t>RETOURS VISITEURS</a:t>
            </a:r>
          </a:p>
        </p:txBody>
      </p:sp>
      <p:pic>
        <p:nvPicPr>
          <p:cNvPr id="8" name="Image 7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47736C9A-B151-47A7-9059-7B41DBA2E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73769">
            <a:off x="3686177" y="5992843"/>
            <a:ext cx="460084" cy="460084"/>
          </a:xfrm>
          <a:prstGeom prst="rect">
            <a:avLst/>
          </a:prstGeom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04FA742D-0068-4373-BB17-816A05DAAA30}"/>
              </a:ext>
            </a:extLst>
          </p:cNvPr>
          <p:cNvGrpSpPr/>
          <p:nvPr/>
        </p:nvGrpSpPr>
        <p:grpSpPr>
          <a:xfrm>
            <a:off x="420256" y="1818870"/>
            <a:ext cx="5675744" cy="4136852"/>
            <a:chOff x="1542474" y="1827097"/>
            <a:chExt cx="5675744" cy="4136852"/>
          </a:xfrm>
        </p:grpSpPr>
        <p:graphicFrame>
          <p:nvGraphicFramePr>
            <p:cNvPr id="6" name="Graphique 5">
              <a:extLst>
                <a:ext uri="{FF2B5EF4-FFF2-40B4-BE49-F238E27FC236}">
                  <a16:creationId xmlns:a16="http://schemas.microsoft.com/office/drawing/2014/main" id="{97BB2836-1FA9-4ABE-88BD-50EB15CBC31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8086683"/>
                </p:ext>
              </p:extLst>
            </p:nvPr>
          </p:nvGraphicFramePr>
          <p:xfrm>
            <a:off x="2142838" y="2032000"/>
            <a:ext cx="4174836" cy="37270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EBC67EE7-0C70-408D-8C32-7A688FE47AE6}"/>
                </a:ext>
              </a:extLst>
            </p:cNvPr>
            <p:cNvSpPr txBox="1"/>
            <p:nvPr/>
          </p:nvSpPr>
          <p:spPr>
            <a:xfrm>
              <a:off x="4350328" y="1827097"/>
              <a:ext cx="12007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latin typeface="Europa-Regular" panose="02000000000000000000" pitchFamily="50" charset="0"/>
                </a:rPr>
                <a:t>Affichage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ABF7DE7B-3BD5-4740-9DEB-ED82DD52F73C}"/>
                </a:ext>
              </a:extLst>
            </p:cNvPr>
            <p:cNvSpPr txBox="1"/>
            <p:nvPr/>
          </p:nvSpPr>
          <p:spPr>
            <a:xfrm>
              <a:off x="5417128" y="2365896"/>
              <a:ext cx="12007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latin typeface="Europa-Regular" panose="02000000000000000000" pitchFamily="50" charset="0"/>
                </a:rPr>
                <a:t>Autres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10B7E8AD-485A-4A70-8E07-704531EF5793}"/>
                </a:ext>
              </a:extLst>
            </p:cNvPr>
            <p:cNvSpPr txBox="1"/>
            <p:nvPr/>
          </p:nvSpPr>
          <p:spPr>
            <a:xfrm>
              <a:off x="6017491" y="3605888"/>
              <a:ext cx="12007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latin typeface="Europa-Regular" panose="02000000000000000000" pitchFamily="50" charset="0"/>
                </a:rPr>
                <a:t>Bouche à oreille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B395E1A3-B3C8-435A-9D5B-4FE0AD054AB8}"/>
                </a:ext>
              </a:extLst>
            </p:cNvPr>
            <p:cNvSpPr txBox="1"/>
            <p:nvPr/>
          </p:nvSpPr>
          <p:spPr>
            <a:xfrm>
              <a:off x="5717310" y="4843739"/>
              <a:ext cx="12007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latin typeface="Europa-Regular" panose="02000000000000000000" pitchFamily="50" charset="0"/>
                </a:rPr>
                <a:t>Flyers - Magnets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06A8BEE6-DE98-477A-B725-D4C4929DFBF7}"/>
                </a:ext>
              </a:extLst>
            </p:cNvPr>
            <p:cNvSpPr txBox="1"/>
            <p:nvPr/>
          </p:nvSpPr>
          <p:spPr>
            <a:xfrm>
              <a:off x="3837710" y="5702339"/>
              <a:ext cx="12007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latin typeface="Europa-Regular" panose="02000000000000000000" pitchFamily="50" charset="0"/>
                </a:rPr>
                <a:t>Réseaux sociaux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6FE92A92-D53B-4EB4-8F73-6597DBC11B35}"/>
                </a:ext>
              </a:extLst>
            </p:cNvPr>
            <p:cNvSpPr txBox="1"/>
            <p:nvPr/>
          </p:nvSpPr>
          <p:spPr>
            <a:xfrm>
              <a:off x="1542474" y="4002261"/>
              <a:ext cx="12007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latin typeface="Europa-Regular" panose="02000000000000000000" pitchFamily="50" charset="0"/>
                </a:rPr>
                <a:t>Pôle Emploi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B1E0FB60-C98C-4153-82BC-2BA53D6B40A5}"/>
                </a:ext>
              </a:extLst>
            </p:cNvPr>
            <p:cNvSpPr txBox="1"/>
            <p:nvPr/>
          </p:nvSpPr>
          <p:spPr>
            <a:xfrm>
              <a:off x="2396837" y="2257595"/>
              <a:ext cx="12007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latin typeface="Europa-Regular" panose="02000000000000000000" pitchFamily="50" charset="0"/>
                </a:rPr>
                <a:t>Presse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7F9F4206-64BB-4883-82A3-FF2DCC3175ED}"/>
                </a:ext>
              </a:extLst>
            </p:cNvPr>
            <p:cNvSpPr txBox="1"/>
            <p:nvPr/>
          </p:nvSpPr>
          <p:spPr>
            <a:xfrm>
              <a:off x="3389748" y="1871030"/>
              <a:ext cx="12007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latin typeface="Europa-Regular" panose="02000000000000000000" pitchFamily="50" charset="0"/>
                </a:rPr>
                <a:t>Radio</a:t>
              </a:r>
            </a:p>
          </p:txBody>
        </p:sp>
      </p:grpSp>
      <p:pic>
        <p:nvPicPr>
          <p:cNvPr id="18" name="Image 17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60EF9868-5597-4B80-B2E6-AFA8C6A0B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55708" flipH="1">
            <a:off x="741238" y="4457205"/>
            <a:ext cx="460084" cy="460084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D746D46E-F280-41B7-892A-8AE60D936202}"/>
              </a:ext>
            </a:extLst>
          </p:cNvPr>
          <p:cNvSpPr txBox="1"/>
          <p:nvPr/>
        </p:nvSpPr>
        <p:spPr>
          <a:xfrm>
            <a:off x="7968132" y="1419875"/>
            <a:ext cx="3141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Europa-Regular" panose="02000000000000000000" pitchFamily="50" charset="0"/>
              </a:rPr>
              <a:t>Raison de la participation au forum</a:t>
            </a:r>
          </a:p>
        </p:txBody>
      </p:sp>
      <p:graphicFrame>
        <p:nvGraphicFramePr>
          <p:cNvPr id="20" name="Graphique 19">
            <a:extLst>
              <a:ext uri="{FF2B5EF4-FFF2-40B4-BE49-F238E27FC236}">
                <a16:creationId xmlns:a16="http://schemas.microsoft.com/office/drawing/2014/main" id="{E796E632-004C-4A5C-8E36-48D4553E34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4958732"/>
              </p:ext>
            </p:extLst>
          </p:nvPr>
        </p:nvGraphicFramePr>
        <p:xfrm>
          <a:off x="7038109" y="1819893"/>
          <a:ext cx="4461682" cy="4518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1" name="Image 20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45EF0C84-532D-4E61-80DC-9D95D8557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16973">
            <a:off x="10267086" y="4308145"/>
            <a:ext cx="460084" cy="460084"/>
          </a:xfrm>
          <a:prstGeom prst="rect">
            <a:avLst/>
          </a:prstGeom>
        </p:spPr>
      </p:pic>
      <p:pic>
        <p:nvPicPr>
          <p:cNvPr id="23" name="Image 22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640B0819-79BF-4959-B1B0-4F7EE3FF4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60114" flipH="1">
            <a:off x="7428190" y="5669443"/>
            <a:ext cx="235297" cy="235297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C14AE9E0-76FE-4D18-8056-1435F88F7D8C}"/>
              </a:ext>
            </a:extLst>
          </p:cNvPr>
          <p:cNvSpPr txBox="1"/>
          <p:nvPr/>
        </p:nvSpPr>
        <p:spPr>
          <a:xfrm>
            <a:off x="465230" y="1419875"/>
            <a:ext cx="3141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Europa-Regular" panose="02000000000000000000" pitchFamily="50" charset="0"/>
              </a:rPr>
              <a:t>Communication vue </a:t>
            </a:r>
          </a:p>
        </p:txBody>
      </p:sp>
    </p:spTree>
    <p:extLst>
      <p:ext uri="{BB962C8B-B14F-4D97-AF65-F5344CB8AC3E}">
        <p14:creationId xmlns:p14="http://schemas.microsoft.com/office/powerpoint/2010/main" val="1120165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1838FC-F697-49F3-840B-55ABFCAEB271}"/>
              </a:ext>
            </a:extLst>
          </p:cNvPr>
          <p:cNvSpPr/>
          <p:nvPr/>
        </p:nvSpPr>
        <p:spPr>
          <a:xfrm>
            <a:off x="495656" y="230736"/>
            <a:ext cx="10784793" cy="897309"/>
          </a:xfrm>
          <a:prstGeom prst="rect">
            <a:avLst/>
          </a:prstGeom>
          <a:solidFill>
            <a:srgbClr val="25B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7FA1620-ADF0-407F-99FE-F561DD40D528}"/>
              </a:ext>
            </a:extLst>
          </p:cNvPr>
          <p:cNvSpPr txBox="1"/>
          <p:nvPr/>
        </p:nvSpPr>
        <p:spPr>
          <a:xfrm>
            <a:off x="692209" y="461477"/>
            <a:ext cx="10417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Europa-Bold" panose="02000000000000000000" pitchFamily="50" charset="0"/>
              </a:rPr>
              <a:t>ENTREPRISES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D9BE12D-C92D-4E9A-8907-D74143ED6FF6}"/>
              </a:ext>
            </a:extLst>
          </p:cNvPr>
          <p:cNvSpPr txBox="1"/>
          <p:nvPr/>
        </p:nvSpPr>
        <p:spPr>
          <a:xfrm>
            <a:off x="645089" y="1692083"/>
            <a:ext cx="10464444" cy="4704440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285750" indent="-285750">
              <a:buFont typeface="Calibri" panose="020F0502020204030204" pitchFamily="34" charset="0"/>
              <a:buChar char="₋"/>
            </a:pPr>
            <a:r>
              <a:rPr lang="fr-FR" dirty="0"/>
              <a:t>SNEF POWER SERVICES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fr-FR" dirty="0"/>
              <a:t>Oberthur Cash Protection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fr-FR" dirty="0"/>
              <a:t>Genlis Métal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fr-FR" dirty="0"/>
              <a:t>BPM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fr-FR" dirty="0"/>
              <a:t>SOMEPRE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fr-FR" dirty="0"/>
              <a:t>CONSTELLIUM EXTRUSIONS FRANCE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fr-FR" dirty="0"/>
              <a:t>ADHEX TECHNOLOGIES ET ADHEX PHARMA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fr-FR" dirty="0"/>
              <a:t>SEB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fr-FR" dirty="0"/>
              <a:t>MEIRS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fr-FR" dirty="0"/>
              <a:t>SAVOYE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fr-FR" dirty="0"/>
              <a:t>DE DIETRICH PROCESS SYSTEMS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fr-FR" dirty="0"/>
              <a:t>Robin Aircraft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fr-FR" dirty="0" err="1"/>
              <a:t>Dexis</a:t>
            </a:r>
            <a:endParaRPr lang="fr-FR" dirty="0"/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fr-FR" dirty="0"/>
              <a:t>PROCELEC 3ISA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fr-FR" dirty="0"/>
              <a:t>LISI AEROSPACE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fr-FR" dirty="0"/>
              <a:t>CEAT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fr-FR" dirty="0"/>
              <a:t>FLUIDEQ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fr-FR" dirty="0"/>
              <a:t>Groupe SNEF Chaumont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fr-FR" dirty="0"/>
              <a:t>SAS MONNOT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fr-FR" dirty="0" err="1"/>
              <a:t>Astrea</a:t>
            </a:r>
            <a:r>
              <a:rPr lang="fr-FR" dirty="0"/>
              <a:t> Pharma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fr-FR" dirty="0" err="1"/>
              <a:t>Corden</a:t>
            </a:r>
            <a:r>
              <a:rPr lang="fr-FR" dirty="0"/>
              <a:t> Pharma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fr-FR" dirty="0"/>
              <a:t>RTP France SNC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fr-FR" dirty="0"/>
              <a:t>BERICAP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fr-FR" dirty="0"/>
              <a:t>SMT </a:t>
            </a:r>
            <a:r>
              <a:rPr lang="fr-FR" dirty="0" err="1"/>
              <a:t>Rotarex</a:t>
            </a:r>
            <a:endParaRPr lang="fr-FR" dirty="0"/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fr-FR" dirty="0"/>
              <a:t>CLM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fr-FR" dirty="0"/>
              <a:t>SPPH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fr-FR" dirty="0"/>
              <a:t>NEXANS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fr-FR" dirty="0"/>
              <a:t>Nouvelle Manufacture Bourguignonne de Plastique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fr-FR" dirty="0"/>
              <a:t>Douze cycles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fr-FR" dirty="0"/>
              <a:t>Safran Electronics &amp; </a:t>
            </a:r>
            <a:r>
              <a:rPr lang="fr-FR" dirty="0" err="1"/>
              <a:t>Defense</a:t>
            </a:r>
            <a:r>
              <a:rPr lang="fr-FR" dirty="0"/>
              <a:t> 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fr-FR" dirty="0"/>
              <a:t>VERNET BEHRINGER</a:t>
            </a:r>
          </a:p>
        </p:txBody>
      </p:sp>
    </p:spTree>
    <p:extLst>
      <p:ext uri="{BB962C8B-B14F-4D97-AF65-F5344CB8AC3E}">
        <p14:creationId xmlns:p14="http://schemas.microsoft.com/office/powerpoint/2010/main" val="10480365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</Words>
  <Application>Microsoft Office PowerPoint</Application>
  <PresentationFormat>Grand écran</PresentationFormat>
  <Paragraphs>68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Europa-Bold</vt:lpstr>
      <vt:lpstr>Europa-Light</vt:lpstr>
      <vt:lpstr>Europa-Regular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Anaïs PATIN</dc:creator>
  <cp:lastModifiedBy>Anaïs PATIN</cp:lastModifiedBy>
  <cp:revision>15</cp:revision>
  <cp:lastPrinted>2022-04-08T08:39:43Z</cp:lastPrinted>
  <dcterms:created xsi:type="dcterms:W3CDTF">2022-02-16T08:46:39Z</dcterms:created>
  <dcterms:modified xsi:type="dcterms:W3CDTF">2022-04-08T08:42:47Z</dcterms:modified>
</cp:coreProperties>
</file>