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1A8AC"/>
    <a:srgbClr val="006D7B"/>
    <a:srgbClr val="5B97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2976" y="72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B4912F-DC40-4D46-B853-9C6A600EBAC6}" type="datetimeFigureOut">
              <a:rPr lang="fr-FR" smtClean="0"/>
              <a:t>13/01/2020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41425"/>
            <a:ext cx="23653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FD7D57-6357-4DF1-8460-330D7F61518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16220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47555-50AA-4940-AD9D-4D012853A71B}" type="datetimeFigureOut">
              <a:rPr lang="fr-FR" smtClean="0"/>
              <a:t>13/01/2020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48D2-3DDF-46B8-B997-9153804C205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4041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47555-50AA-4940-AD9D-4D012853A71B}" type="datetimeFigureOut">
              <a:rPr lang="fr-FR" smtClean="0"/>
              <a:t>13/01/2020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48D2-3DDF-46B8-B997-9153804C205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6728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4133" y="668338"/>
            <a:ext cx="1405923" cy="1422568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27" y="668338"/>
            <a:ext cx="4095684" cy="1422568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47555-50AA-4940-AD9D-4D012853A71B}" type="datetimeFigureOut">
              <a:rPr lang="fr-FR" smtClean="0"/>
              <a:t>13/01/2020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48D2-3DDF-46B8-B997-9153804C205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18700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47555-50AA-4940-AD9D-4D012853A71B}" type="datetimeFigureOut">
              <a:rPr lang="fr-FR" smtClean="0"/>
              <a:t>13/01/2020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48D2-3DDF-46B8-B997-9153804C205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8632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47555-50AA-4940-AD9D-4D012853A71B}" type="datetimeFigureOut">
              <a:rPr lang="fr-FR" smtClean="0"/>
              <a:t>13/01/2020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48D2-3DDF-46B8-B997-9153804C205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4201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28" y="3891210"/>
            <a:ext cx="2750147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88595" y="3891210"/>
            <a:ext cx="2751460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47555-50AA-4940-AD9D-4D012853A71B}" type="datetimeFigureOut">
              <a:rPr lang="fr-FR" smtClean="0"/>
              <a:t>13/01/2020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48D2-3DDF-46B8-B997-9153804C205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82139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47555-50AA-4940-AD9D-4D012853A71B}" type="datetimeFigureOut">
              <a:rPr lang="fr-FR" smtClean="0"/>
              <a:t>13/01/2020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48D2-3DDF-46B8-B997-9153804C205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0108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47555-50AA-4940-AD9D-4D012853A71B}" type="datetimeFigureOut">
              <a:rPr lang="fr-FR" smtClean="0"/>
              <a:t>13/01/2020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48D2-3DDF-46B8-B997-9153804C205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86974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47555-50AA-4940-AD9D-4D012853A71B}" type="datetimeFigureOut">
              <a:rPr lang="fr-FR" smtClean="0"/>
              <a:t>13/01/2020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48D2-3DDF-46B8-B997-9153804C205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4865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47555-50AA-4940-AD9D-4D012853A71B}" type="datetimeFigureOut">
              <a:rPr lang="fr-FR" smtClean="0"/>
              <a:t>13/01/2020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48D2-3DDF-46B8-B997-9153804C205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3186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47555-50AA-4940-AD9D-4D012853A71B}" type="datetimeFigureOut">
              <a:rPr lang="fr-FR" smtClean="0"/>
              <a:t>13/01/2020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48D2-3DDF-46B8-B997-9153804C205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0678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47555-50AA-4940-AD9D-4D012853A71B}" type="datetimeFigureOut">
              <a:rPr lang="fr-FR" smtClean="0"/>
              <a:t>13/01/2020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348D2-3DDF-46B8-B997-9153804C205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61581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Image 46">
            <a:extLst>
              <a:ext uri="{FF2B5EF4-FFF2-40B4-BE49-F238E27FC236}">
                <a16:creationId xmlns:a16="http://schemas.microsoft.com/office/drawing/2014/main" xmlns="" id="{802BF7E7-2CE4-40CD-9B72-56B63330A58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1" r="85919"/>
          <a:stretch/>
        </p:blipFill>
        <p:spPr>
          <a:xfrm>
            <a:off x="0" y="0"/>
            <a:ext cx="812800" cy="1068779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966273" y="163658"/>
            <a:ext cx="6594990" cy="967099"/>
          </a:xfrm>
          <a:prstGeom prst="rect">
            <a:avLst/>
          </a:prstGeom>
        </p:spPr>
        <p:txBody>
          <a:bodyPr wrap="square" lIns="104306" tIns="52153" rIns="104306" bIns="52153">
            <a:spAutoFit/>
          </a:bodyPr>
          <a:lstStyle/>
          <a:p>
            <a:r>
              <a:rPr lang="fr-FR" sz="2800" dirty="0">
                <a:solidFill>
                  <a:srgbClr val="006D7B"/>
                </a:solidFill>
                <a:latin typeface="Century Gothic" panose="020B0502020202020204" pitchFamily="34" charset="0"/>
              </a:rPr>
              <a:t>CLASSER LES EMPLOIS DANS LA METALLURGIE</a:t>
            </a:r>
          </a:p>
        </p:txBody>
      </p:sp>
      <p:sp>
        <p:nvSpPr>
          <p:cNvPr id="13" name="ZoneTexte 12"/>
          <p:cNvSpPr txBox="1"/>
          <p:nvPr/>
        </p:nvSpPr>
        <p:spPr>
          <a:xfrm rot="16200000">
            <a:off x="-2945291" y="4008903"/>
            <a:ext cx="6692367" cy="782433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>
            <a:defPPr>
              <a:defRPr lang="fr-FR"/>
            </a:defPPr>
            <a:lvl1pPr>
              <a:defRPr b="1">
                <a:solidFill>
                  <a:srgbClr val="F25B23"/>
                </a:solidFill>
              </a:defRPr>
            </a:lvl1pPr>
          </a:lstStyle>
          <a:p>
            <a:pPr algn="r"/>
            <a:r>
              <a:rPr lang="fr-FR" sz="4400" b="0" dirty="0">
                <a:solidFill>
                  <a:schemeClr val="bg1"/>
                </a:solidFill>
                <a:latin typeface="Century Gothic" panose="020B0502020202020204" pitchFamily="34" charset="0"/>
              </a:rPr>
              <a:t>RESSOURCES HUMAINES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905778" y="1476093"/>
            <a:ext cx="3154724" cy="913238"/>
          </a:xfrm>
          <a:prstGeom prst="rect">
            <a:avLst/>
          </a:prstGeom>
          <a:ln>
            <a:noFill/>
          </a:ln>
        </p:spPr>
        <p:txBody>
          <a:bodyPr wrap="square" lIns="104306" tIns="52153" rIns="104306" bIns="52153">
            <a:spAutoFit/>
          </a:bodyPr>
          <a:lstStyle/>
          <a:p>
            <a:pPr marL="92075" algn="just"/>
            <a:r>
              <a:rPr lang="fr-FR" sz="1200" b="1" dirty="0">
                <a:solidFill>
                  <a:srgbClr val="225B7B"/>
                </a:solidFill>
                <a:ea typeface="+mj-ea"/>
                <a:cs typeface="+mj-cs"/>
              </a:rPr>
              <a:t>    </a:t>
            </a:r>
            <a:r>
              <a:rPr lang="fr-FR" sz="1200" b="1" dirty="0">
                <a:solidFill>
                  <a:srgbClr val="71A8AC"/>
                </a:solidFill>
                <a:ea typeface="+mj-ea"/>
                <a:cs typeface="+mj-cs"/>
              </a:rPr>
              <a:t>OBJECTIFS</a:t>
            </a:r>
          </a:p>
          <a:p>
            <a:pPr marL="92075" algn="just"/>
            <a:endParaRPr lang="fr-FR" sz="1050" dirty="0">
              <a:solidFill>
                <a:srgbClr val="434343"/>
              </a:solidFill>
            </a:endParaRPr>
          </a:p>
          <a:p>
            <a:pPr marL="266700" indent="-174625"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rgbClr val="434343"/>
                </a:solidFill>
              </a:rPr>
              <a:t>Préparer les dirigeants, responsables RH et managers au futur système de classement des emplois et à son déploiement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1019201" y="2466380"/>
            <a:ext cx="3378517" cy="3829421"/>
          </a:xfrm>
          <a:prstGeom prst="rect">
            <a:avLst/>
          </a:prstGeom>
          <a:noFill/>
          <a:ln>
            <a:noFill/>
          </a:ln>
        </p:spPr>
        <p:txBody>
          <a:bodyPr wrap="square" lIns="104306" tIns="52153" rIns="104306" bIns="52153" rtlCol="0">
            <a:spAutoFit/>
          </a:bodyPr>
          <a:lstStyle/>
          <a:p>
            <a:pPr algn="just"/>
            <a:r>
              <a:rPr lang="fr-FR" sz="1200" b="1" dirty="0">
                <a:solidFill>
                  <a:srgbClr val="225B7B"/>
                </a:solidFill>
                <a:ea typeface="+mj-ea"/>
                <a:cs typeface="+mj-cs"/>
              </a:rPr>
              <a:t>    </a:t>
            </a:r>
            <a:r>
              <a:rPr lang="fr-FR" sz="1200" b="1" dirty="0">
                <a:solidFill>
                  <a:srgbClr val="71A8AC"/>
                </a:solidFill>
                <a:ea typeface="+mj-ea"/>
                <a:cs typeface="+mj-cs"/>
              </a:rPr>
              <a:t>PROGRAMME</a:t>
            </a:r>
          </a:p>
          <a:p>
            <a:pPr algn="just"/>
            <a:endParaRPr lang="fr-FR" sz="1000" b="1" dirty="0">
              <a:solidFill>
                <a:srgbClr val="225B7B"/>
              </a:solidFill>
              <a:ea typeface="+mj-ea"/>
              <a:cs typeface="+mj-cs"/>
            </a:endParaRPr>
          </a:p>
          <a:p>
            <a:pPr marL="228600" indent="-228600">
              <a:buAutoNum type="arabicPeriod"/>
            </a:pPr>
            <a:r>
              <a:rPr lang="fr-FR" sz="1000" b="1" dirty="0"/>
              <a:t>Principes fondamentaux du futur système de classement des emplois</a:t>
            </a:r>
          </a:p>
          <a:p>
            <a:pPr marL="685800" lvl="1" indent="-228600">
              <a:buFont typeface="+mj-lt"/>
              <a:buAutoNum type="arabicPeriod"/>
            </a:pPr>
            <a:r>
              <a:rPr lang="fr-FR" sz="1000" dirty="0"/>
              <a:t>Point de vigilance</a:t>
            </a:r>
          </a:p>
          <a:p>
            <a:pPr marL="685800" lvl="1" indent="-228600">
              <a:buFont typeface="+mj-lt"/>
              <a:buAutoNum type="arabicPeriod"/>
            </a:pPr>
            <a:r>
              <a:rPr lang="fr-FR" sz="1000" dirty="0"/>
              <a:t>Qu’est-ce que la classification dans la métallurgie ?</a:t>
            </a:r>
          </a:p>
          <a:p>
            <a:pPr marL="685800" lvl="1" indent="-228600">
              <a:buFont typeface="+mj-lt"/>
              <a:buAutoNum type="arabicPeriod"/>
            </a:pPr>
            <a:r>
              <a:rPr lang="fr-FR" sz="1000" dirty="0"/>
              <a:t>A quoi sert la classification ?</a:t>
            </a:r>
          </a:p>
          <a:p>
            <a:pPr marL="685800" lvl="1" indent="-228600">
              <a:buFont typeface="+mj-lt"/>
              <a:buAutoNum type="arabicPeriod"/>
            </a:pPr>
            <a:r>
              <a:rPr lang="fr-FR" sz="1000" dirty="0"/>
              <a:t>Principes structurants du futur système</a:t>
            </a:r>
          </a:p>
          <a:p>
            <a:pPr marL="685800" lvl="1" indent="-228600">
              <a:buFont typeface="+mj-lt"/>
              <a:buAutoNum type="arabicPeriod"/>
            </a:pPr>
            <a:r>
              <a:rPr lang="fr-FR" sz="1000" dirty="0"/>
              <a:t>Présentation de la méthodes et des outils associés</a:t>
            </a:r>
          </a:p>
          <a:p>
            <a:pPr marL="685800" lvl="1" indent="-228600">
              <a:buFont typeface="+mj-lt"/>
              <a:buAutoNum type="arabicPeriod"/>
            </a:pPr>
            <a:r>
              <a:rPr lang="fr-FR" sz="1000" dirty="0"/>
              <a:t>Processus de classification dans la branche métallurgie</a:t>
            </a:r>
          </a:p>
          <a:p>
            <a:pPr marL="228600" indent="-228600">
              <a:buAutoNum type="arabicPeriod"/>
            </a:pPr>
            <a:r>
              <a:rPr lang="fr-FR" sz="1000" b="1" dirty="0"/>
              <a:t>Prise en main du référentiel d’analyse</a:t>
            </a:r>
          </a:p>
          <a:p>
            <a:pPr marL="685800" lvl="1" indent="-228600">
              <a:buAutoNum type="arabicPeriod"/>
            </a:pPr>
            <a:r>
              <a:rPr lang="fr-FR" sz="1000" dirty="0"/>
              <a:t>Exercice d’appropriation du référentiel d’analyse des emplois</a:t>
            </a:r>
          </a:p>
          <a:p>
            <a:pPr marL="685800" lvl="1" indent="-228600">
              <a:buAutoNum type="arabicPeriod"/>
            </a:pPr>
            <a:r>
              <a:rPr lang="fr-FR" sz="1000" dirty="0"/>
              <a:t>Comprendre les 6 critères classants</a:t>
            </a:r>
          </a:p>
          <a:p>
            <a:pPr marL="685800" lvl="1" indent="-228600">
              <a:buAutoNum type="arabicPeriod"/>
            </a:pPr>
            <a:r>
              <a:rPr lang="fr-FR" sz="1000" dirty="0"/>
              <a:t>Cotation pédagogique d’emplois</a:t>
            </a:r>
          </a:p>
          <a:p>
            <a:pPr marL="228600" indent="-228600">
              <a:buAutoNum type="arabicPeriod"/>
            </a:pPr>
            <a:r>
              <a:rPr lang="fr-FR" sz="1000" b="1" dirty="0"/>
              <a:t>Eclairage sur les questions récurrentes</a:t>
            </a:r>
          </a:p>
          <a:p>
            <a:pPr marL="685800" lvl="1" indent="-228600">
              <a:buAutoNum type="arabicPeriod"/>
            </a:pPr>
            <a:r>
              <a:rPr lang="fr-FR" sz="1000" dirty="0"/>
              <a:t>Quelques rappels des bonnes pratiques</a:t>
            </a:r>
          </a:p>
          <a:p>
            <a:pPr marL="685800" lvl="1" indent="-228600">
              <a:buAutoNum type="arabicPeriod"/>
            </a:pPr>
            <a:r>
              <a:rPr lang="fr-FR" sz="1000"/>
              <a:t>Missions exceptionnelles</a:t>
            </a:r>
            <a:endParaRPr lang="fr-FR" sz="1000" dirty="0"/>
          </a:p>
          <a:p>
            <a:pPr marL="685800" lvl="1" indent="-228600">
              <a:buAutoNum type="arabicPeriod"/>
            </a:pPr>
            <a:r>
              <a:rPr lang="fr-FR" sz="1000" dirty="0"/>
              <a:t>Polyvalence/polycompétence</a:t>
            </a:r>
          </a:p>
          <a:p>
            <a:pPr marL="685800" lvl="1" indent="-228600">
              <a:buAutoNum type="arabicPeriod"/>
            </a:pPr>
            <a:r>
              <a:rPr lang="fr-FR" sz="1000" dirty="0"/>
              <a:t>Traitement du diplôme</a:t>
            </a:r>
          </a:p>
          <a:p>
            <a:endParaRPr lang="fr-FR" sz="1000" dirty="0">
              <a:solidFill>
                <a:srgbClr val="434343"/>
              </a:solidFill>
            </a:endParaRPr>
          </a:p>
        </p:txBody>
      </p:sp>
      <p:grpSp>
        <p:nvGrpSpPr>
          <p:cNvPr id="21" name="Groupe 20"/>
          <p:cNvGrpSpPr/>
          <p:nvPr/>
        </p:nvGrpSpPr>
        <p:grpSpPr>
          <a:xfrm>
            <a:off x="4500710" y="1458268"/>
            <a:ext cx="2736304" cy="4297716"/>
            <a:chOff x="4428703" y="2089258"/>
            <a:chExt cx="2736304" cy="4297716"/>
          </a:xfrm>
        </p:grpSpPr>
        <p:sp>
          <p:nvSpPr>
            <p:cNvPr id="22" name="Rectangle 21"/>
            <p:cNvSpPr/>
            <p:nvPr/>
          </p:nvSpPr>
          <p:spPr>
            <a:xfrm>
              <a:off x="4428703" y="2089258"/>
              <a:ext cx="2736304" cy="4297716"/>
            </a:xfrm>
            <a:prstGeom prst="rect">
              <a:avLst/>
            </a:prstGeom>
            <a:solidFill>
              <a:srgbClr val="71A8AC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4989112" y="2253066"/>
              <a:ext cx="2160240" cy="3647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50" b="1" dirty="0">
                  <a:solidFill>
                    <a:schemeClr val="bg1"/>
                  </a:solidFill>
                </a:rPr>
                <a:t>Prérequis : </a:t>
              </a:r>
            </a:p>
            <a:p>
              <a:r>
                <a:rPr lang="fr-FR" sz="1050" dirty="0">
                  <a:solidFill>
                    <a:schemeClr val="bg1"/>
                  </a:solidFill>
                </a:rPr>
                <a:t>Connaissance des emplois de l’entreprise</a:t>
              </a:r>
            </a:p>
            <a:p>
              <a:endParaRPr lang="fr-FR" sz="1050" dirty="0">
                <a:solidFill>
                  <a:schemeClr val="bg1"/>
                </a:solidFill>
              </a:endParaRPr>
            </a:p>
            <a:p>
              <a:r>
                <a:rPr lang="fr-FR" sz="1050" b="1" dirty="0">
                  <a:solidFill>
                    <a:schemeClr val="bg1"/>
                  </a:solidFill>
                </a:rPr>
                <a:t>Public :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050" dirty="0">
                  <a:solidFill>
                    <a:schemeClr val="bg1"/>
                  </a:solidFill>
                </a:rPr>
                <a:t>Dirigeants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050" dirty="0">
                  <a:solidFill>
                    <a:schemeClr val="bg1"/>
                  </a:solidFill>
                </a:rPr>
                <a:t>DRH/RRH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050" dirty="0">
                  <a:solidFill>
                    <a:schemeClr val="bg1"/>
                  </a:solidFill>
                </a:rPr>
                <a:t>Collaborateurs des services RH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050" dirty="0">
                  <a:solidFill>
                    <a:schemeClr val="bg1"/>
                  </a:solidFill>
                </a:rPr>
                <a:t>Managers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fr-FR" sz="1050" dirty="0">
                <a:solidFill>
                  <a:schemeClr val="bg1"/>
                </a:solidFill>
              </a:endParaRPr>
            </a:p>
            <a:p>
              <a:r>
                <a:rPr lang="fr-FR" sz="1050" b="1" dirty="0">
                  <a:solidFill>
                    <a:schemeClr val="bg1"/>
                  </a:solidFill>
                </a:rPr>
                <a:t>Durée : </a:t>
              </a:r>
            </a:p>
            <a:p>
              <a:r>
                <a:rPr lang="fr-FR" sz="1050" dirty="0">
                  <a:solidFill>
                    <a:schemeClr val="bg1"/>
                  </a:solidFill>
                </a:rPr>
                <a:t>1 jour (7 heures)</a:t>
              </a:r>
            </a:p>
            <a:p>
              <a:endParaRPr lang="fr-FR" sz="1050" dirty="0">
                <a:solidFill>
                  <a:schemeClr val="bg1"/>
                </a:solidFill>
              </a:endParaRPr>
            </a:p>
            <a:p>
              <a:endParaRPr lang="fr-FR" sz="1050" b="1" dirty="0">
                <a:solidFill>
                  <a:schemeClr val="bg1"/>
                </a:solidFill>
              </a:endParaRPr>
            </a:p>
            <a:p>
              <a:r>
                <a:rPr lang="fr-FR" sz="1050" b="1" dirty="0">
                  <a:solidFill>
                    <a:schemeClr val="bg1"/>
                  </a:solidFill>
                </a:rPr>
                <a:t>Dates et horaires :</a:t>
              </a:r>
            </a:p>
            <a:p>
              <a:r>
                <a:rPr lang="fr-FR" sz="1050" dirty="0">
                  <a:solidFill>
                    <a:schemeClr val="bg1"/>
                  </a:solidFill>
                </a:rPr>
                <a:t>8 octobre 2020</a:t>
              </a:r>
            </a:p>
            <a:p>
              <a:r>
                <a:rPr lang="fr-FR" sz="1050" dirty="0">
                  <a:solidFill>
                    <a:schemeClr val="bg1"/>
                  </a:solidFill>
                </a:rPr>
                <a:t>9h00 -12h30 et 14h00 – 17h30</a:t>
              </a:r>
            </a:p>
            <a:p>
              <a:endParaRPr lang="fr-FR" sz="1050" dirty="0">
                <a:solidFill>
                  <a:schemeClr val="bg1"/>
                </a:solidFill>
              </a:endParaRPr>
            </a:p>
            <a:p>
              <a:r>
                <a:rPr lang="fr-FR" sz="1050" b="1" dirty="0">
                  <a:solidFill>
                    <a:schemeClr val="bg1"/>
                  </a:solidFill>
                </a:rPr>
                <a:t>Formation assurée par : </a:t>
              </a:r>
            </a:p>
            <a:p>
              <a:r>
                <a:rPr lang="fr-FR" sz="1050" dirty="0" smtClean="0">
                  <a:solidFill>
                    <a:schemeClr val="bg1"/>
                  </a:solidFill>
                </a:rPr>
                <a:t>Julie PAILLOT</a:t>
              </a:r>
              <a:endParaRPr lang="fr-FR" sz="1050" dirty="0">
                <a:solidFill>
                  <a:schemeClr val="bg1"/>
                </a:solidFill>
              </a:endParaRPr>
            </a:p>
            <a:p>
              <a:r>
                <a:rPr lang="fr-FR" sz="1050" dirty="0" smtClean="0">
                  <a:solidFill>
                    <a:schemeClr val="bg1"/>
                  </a:solidFill>
                </a:rPr>
                <a:t>Emmanuelle GAUTHERON</a:t>
              </a:r>
              <a:endParaRPr lang="fr-FR" sz="1050" dirty="0">
                <a:solidFill>
                  <a:schemeClr val="bg1"/>
                </a:solidFill>
              </a:endParaRPr>
            </a:p>
            <a:p>
              <a:endParaRPr lang="fr-FR" sz="1050" dirty="0">
                <a:solidFill>
                  <a:schemeClr val="bg1"/>
                </a:solidFill>
              </a:endParaRPr>
            </a:p>
          </p:txBody>
        </p:sp>
      </p:grpSp>
      <p:sp>
        <p:nvSpPr>
          <p:cNvPr id="38" name="ZoneTexte 37"/>
          <p:cNvSpPr txBox="1"/>
          <p:nvPr/>
        </p:nvSpPr>
        <p:spPr>
          <a:xfrm>
            <a:off x="900311" y="6138788"/>
            <a:ext cx="4982344" cy="1244098"/>
          </a:xfrm>
          <a:prstGeom prst="rect">
            <a:avLst/>
          </a:prstGeom>
          <a:noFill/>
          <a:ln>
            <a:noFill/>
          </a:ln>
        </p:spPr>
        <p:txBody>
          <a:bodyPr wrap="square" lIns="104306" tIns="52153" rIns="104306" bIns="52153" rtlCol="0">
            <a:spAutoFit/>
          </a:bodyPr>
          <a:lstStyle/>
          <a:p>
            <a:pPr marL="92075" algn="just"/>
            <a:r>
              <a:rPr lang="fr-FR" sz="1200" b="1" dirty="0">
                <a:solidFill>
                  <a:srgbClr val="225B7B"/>
                </a:solidFill>
                <a:ea typeface="+mj-ea"/>
                <a:cs typeface="+mj-cs"/>
              </a:rPr>
              <a:t>    </a:t>
            </a:r>
            <a:r>
              <a:rPr lang="fr-FR" sz="1200" b="1" dirty="0">
                <a:solidFill>
                  <a:srgbClr val="71A8AC"/>
                </a:solidFill>
                <a:ea typeface="+mj-ea"/>
                <a:cs typeface="+mj-cs"/>
              </a:rPr>
              <a:t>MÉTHODES ET MOYENS PÉDAGOGIQUES</a:t>
            </a:r>
          </a:p>
          <a:p>
            <a:pPr marL="92075" algn="just"/>
            <a:r>
              <a:rPr lang="fr-FR" sz="1200" b="1" dirty="0">
                <a:solidFill>
                  <a:srgbClr val="225B7B"/>
                </a:solidFill>
                <a:ea typeface="+mj-ea"/>
                <a:cs typeface="+mj-cs"/>
              </a:rPr>
              <a:t> </a:t>
            </a:r>
          </a:p>
          <a:p>
            <a:pPr marL="266700" indent="-174625" algn="just"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rgbClr val="434343"/>
                </a:solidFill>
              </a:rPr>
              <a:t>Supports de formation (PPT)</a:t>
            </a:r>
          </a:p>
          <a:p>
            <a:pPr marL="266700" indent="-174625" algn="just"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rgbClr val="434343"/>
                </a:solidFill>
              </a:rPr>
              <a:t>Apports théoriques</a:t>
            </a:r>
          </a:p>
          <a:p>
            <a:pPr marL="266700" indent="-174625" algn="just"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rgbClr val="434343"/>
                </a:solidFill>
              </a:rPr>
              <a:t>Illustration et mise en application</a:t>
            </a:r>
          </a:p>
          <a:p>
            <a:pPr marL="266700" indent="-174625" algn="just"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rgbClr val="434343"/>
                </a:solidFill>
              </a:rPr>
              <a:t>Echange d’expériences entre participants</a:t>
            </a:r>
          </a:p>
          <a:p>
            <a:pPr marL="97786"/>
            <a:endParaRPr lang="fr-FR" sz="1000" dirty="0">
              <a:solidFill>
                <a:srgbClr val="434343"/>
              </a:solidFill>
            </a:endParaRPr>
          </a:p>
        </p:txBody>
      </p:sp>
      <p:cxnSp>
        <p:nvCxnSpPr>
          <p:cNvPr id="40" name="Connecteur droit 39">
            <a:extLst>
              <a:ext uri="{FF2B5EF4-FFF2-40B4-BE49-F238E27FC236}">
                <a16:creationId xmlns:a16="http://schemas.microsoft.com/office/drawing/2014/main" xmlns="" id="{74BB9854-EC86-42DE-A2AF-2A469892DFA2}"/>
              </a:ext>
            </a:extLst>
          </p:cNvPr>
          <p:cNvCxnSpPr/>
          <p:nvPr/>
        </p:nvCxnSpPr>
        <p:spPr>
          <a:xfrm flipV="1">
            <a:off x="1122988" y="1530276"/>
            <a:ext cx="0" cy="171995"/>
          </a:xfrm>
          <a:prstGeom prst="line">
            <a:avLst/>
          </a:prstGeom>
          <a:ln w="28575">
            <a:solidFill>
              <a:srgbClr val="E1450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Image 40">
            <a:extLst>
              <a:ext uri="{FF2B5EF4-FFF2-40B4-BE49-F238E27FC236}">
                <a16:creationId xmlns:a16="http://schemas.microsoft.com/office/drawing/2014/main" xmlns="" id="{1A03B03F-9B17-4E6B-A6A4-34B1540C651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0127" y="1818340"/>
            <a:ext cx="288000" cy="288000"/>
          </a:xfrm>
          <a:prstGeom prst="rect">
            <a:avLst/>
          </a:prstGeom>
        </p:spPr>
      </p:pic>
      <p:pic>
        <p:nvPicPr>
          <p:cNvPr id="42" name="Image 41">
            <a:extLst>
              <a:ext uri="{FF2B5EF4-FFF2-40B4-BE49-F238E27FC236}">
                <a16:creationId xmlns:a16="http://schemas.microsoft.com/office/drawing/2014/main" xmlns="" id="{9B76FE61-A2BE-40F1-A0CA-E3ED5A1EC5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967" y="2610428"/>
            <a:ext cx="288000" cy="288000"/>
          </a:xfrm>
          <a:prstGeom prst="rect">
            <a:avLst/>
          </a:prstGeom>
        </p:spPr>
      </p:pic>
      <p:pic>
        <p:nvPicPr>
          <p:cNvPr id="43" name="Image 42">
            <a:extLst>
              <a:ext uri="{FF2B5EF4-FFF2-40B4-BE49-F238E27FC236}">
                <a16:creationId xmlns:a16="http://schemas.microsoft.com/office/drawing/2014/main" xmlns="" id="{F1BB5531-B39B-49F3-84E6-71716109C19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967" y="3330508"/>
            <a:ext cx="288000" cy="288000"/>
          </a:xfrm>
          <a:prstGeom prst="rect">
            <a:avLst/>
          </a:prstGeom>
        </p:spPr>
      </p:pic>
      <p:pic>
        <p:nvPicPr>
          <p:cNvPr id="45" name="Image 44">
            <a:extLst>
              <a:ext uri="{FF2B5EF4-FFF2-40B4-BE49-F238E27FC236}">
                <a16:creationId xmlns:a16="http://schemas.microsoft.com/office/drawing/2014/main" xmlns="" id="{2A2BB9D6-1695-4775-9627-E727F4B371F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0127" y="4050588"/>
            <a:ext cx="288000" cy="288000"/>
          </a:xfrm>
          <a:prstGeom prst="rect">
            <a:avLst/>
          </a:prstGeom>
        </p:spPr>
      </p:pic>
      <p:pic>
        <p:nvPicPr>
          <p:cNvPr id="46" name="Image 45">
            <a:extLst>
              <a:ext uri="{FF2B5EF4-FFF2-40B4-BE49-F238E27FC236}">
                <a16:creationId xmlns:a16="http://schemas.microsoft.com/office/drawing/2014/main" xmlns="" id="{93E1B075-F8BC-496A-A019-27A595A4B8E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0127" y="4698660"/>
            <a:ext cx="288000" cy="288000"/>
          </a:xfrm>
          <a:prstGeom prst="rect">
            <a:avLst/>
          </a:prstGeom>
        </p:spPr>
      </p:pic>
      <p:pic>
        <p:nvPicPr>
          <p:cNvPr id="48" name="Image 47">
            <a:extLst>
              <a:ext uri="{FF2B5EF4-FFF2-40B4-BE49-F238E27FC236}">
                <a16:creationId xmlns:a16="http://schemas.microsoft.com/office/drawing/2014/main" xmlns="" id="{23444C28-30F5-4D9B-A132-86BB83E0894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2704" y="348314"/>
            <a:ext cx="650296" cy="650296"/>
          </a:xfrm>
          <a:prstGeom prst="rect">
            <a:avLst/>
          </a:prstGeom>
        </p:spPr>
      </p:pic>
      <p:sp>
        <p:nvSpPr>
          <p:cNvPr id="49" name="ZoneTexte 48">
            <a:extLst>
              <a:ext uri="{FF2B5EF4-FFF2-40B4-BE49-F238E27FC236}">
                <a16:creationId xmlns:a16="http://schemas.microsoft.com/office/drawing/2014/main" xmlns="" id="{4EA8791E-1DF5-4976-B7FE-3BE424FD2828}"/>
              </a:ext>
            </a:extLst>
          </p:cNvPr>
          <p:cNvSpPr txBox="1"/>
          <p:nvPr/>
        </p:nvSpPr>
        <p:spPr>
          <a:xfrm>
            <a:off x="991673" y="1078483"/>
            <a:ext cx="12394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71A8AC"/>
                </a:solidFill>
                <a:latin typeface="Century Gothic" panose="020B0502020202020204" pitchFamily="34" charset="0"/>
              </a:rPr>
              <a:t>FORMATION</a:t>
            </a:r>
          </a:p>
        </p:txBody>
      </p:sp>
      <p:pic>
        <p:nvPicPr>
          <p:cNvPr id="50" name="Image 49">
            <a:extLst>
              <a:ext uri="{FF2B5EF4-FFF2-40B4-BE49-F238E27FC236}">
                <a16:creationId xmlns:a16="http://schemas.microsoft.com/office/drawing/2014/main" xmlns="" id="{6B80C07F-BE18-4CBB-AACF-FFC9F424B561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5907" y="6538817"/>
            <a:ext cx="510729" cy="510729"/>
          </a:xfrm>
          <a:prstGeom prst="rect">
            <a:avLst/>
          </a:prstGeom>
        </p:spPr>
      </p:pic>
      <p:cxnSp>
        <p:nvCxnSpPr>
          <p:cNvPr id="51" name="Connecteur droit 50">
            <a:extLst>
              <a:ext uri="{FF2B5EF4-FFF2-40B4-BE49-F238E27FC236}">
                <a16:creationId xmlns:a16="http://schemas.microsoft.com/office/drawing/2014/main" xmlns="" id="{C7E6D3A8-CDC4-4994-B8D8-7DF2B99E6C48}"/>
              </a:ext>
            </a:extLst>
          </p:cNvPr>
          <p:cNvCxnSpPr/>
          <p:nvPr/>
        </p:nvCxnSpPr>
        <p:spPr>
          <a:xfrm flipV="1">
            <a:off x="1122988" y="2538388"/>
            <a:ext cx="0" cy="171995"/>
          </a:xfrm>
          <a:prstGeom prst="line">
            <a:avLst/>
          </a:prstGeom>
          <a:ln w="28575">
            <a:solidFill>
              <a:srgbClr val="E1450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>
            <a:extLst>
              <a:ext uri="{FF2B5EF4-FFF2-40B4-BE49-F238E27FC236}">
                <a16:creationId xmlns:a16="http://schemas.microsoft.com/office/drawing/2014/main" xmlns="" id="{6E07546A-94F5-4AC6-9469-48DE1855A389}"/>
              </a:ext>
            </a:extLst>
          </p:cNvPr>
          <p:cNvCxnSpPr/>
          <p:nvPr/>
        </p:nvCxnSpPr>
        <p:spPr>
          <a:xfrm flipV="1">
            <a:off x="1116335" y="6210796"/>
            <a:ext cx="0" cy="171995"/>
          </a:xfrm>
          <a:prstGeom prst="line">
            <a:avLst/>
          </a:prstGeom>
          <a:ln w="28575">
            <a:solidFill>
              <a:srgbClr val="E1450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Groupe 52">
            <a:extLst>
              <a:ext uri="{FF2B5EF4-FFF2-40B4-BE49-F238E27FC236}">
                <a16:creationId xmlns:a16="http://schemas.microsoft.com/office/drawing/2014/main" xmlns="" id="{850F5544-FD7F-4173-8E20-3137BD1E11AD}"/>
              </a:ext>
            </a:extLst>
          </p:cNvPr>
          <p:cNvGrpSpPr/>
          <p:nvPr/>
        </p:nvGrpSpPr>
        <p:grpSpPr>
          <a:xfrm>
            <a:off x="1412611" y="9523164"/>
            <a:ext cx="2329958" cy="1000168"/>
            <a:chOff x="1412611" y="9523164"/>
            <a:chExt cx="2329958" cy="1000168"/>
          </a:xfrm>
        </p:grpSpPr>
        <p:grpSp>
          <p:nvGrpSpPr>
            <p:cNvPr id="54" name="Groupe 53">
              <a:extLst>
                <a:ext uri="{FF2B5EF4-FFF2-40B4-BE49-F238E27FC236}">
                  <a16:creationId xmlns:a16="http://schemas.microsoft.com/office/drawing/2014/main" xmlns="" id="{4264EB2B-CC9A-4161-A980-710B561C9E63}"/>
                </a:ext>
              </a:extLst>
            </p:cNvPr>
            <p:cNvGrpSpPr/>
            <p:nvPr/>
          </p:nvGrpSpPr>
          <p:grpSpPr>
            <a:xfrm>
              <a:off x="1412611" y="9781602"/>
              <a:ext cx="2329958" cy="741730"/>
              <a:chOff x="4138323" y="9436365"/>
              <a:chExt cx="2522628" cy="835570"/>
            </a:xfrm>
          </p:grpSpPr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xmlns="" id="{F7756EEA-FB85-4421-9E0F-B1C48BC553E1}"/>
                  </a:ext>
                </a:extLst>
              </p:cNvPr>
              <p:cNvSpPr/>
              <p:nvPr/>
            </p:nvSpPr>
            <p:spPr>
              <a:xfrm>
                <a:off x="4138323" y="9541211"/>
                <a:ext cx="2448272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fr-FR" sz="1600" b="1" dirty="0">
                    <a:solidFill>
                      <a:schemeClr val="bg1"/>
                    </a:solidFill>
                  </a:rPr>
                  <a:t>VOTRE CONTACT</a:t>
                </a:r>
              </a:p>
            </p:txBody>
          </p:sp>
          <p:sp>
            <p:nvSpPr>
              <p:cNvPr id="58" name="ZoneTexte 57">
                <a:extLst>
                  <a:ext uri="{FF2B5EF4-FFF2-40B4-BE49-F238E27FC236}">
                    <a16:creationId xmlns:a16="http://schemas.microsoft.com/office/drawing/2014/main" xmlns="" id="{6AF2675A-B6F7-487E-9C5A-C9408B274A72}"/>
                  </a:ext>
                </a:extLst>
              </p:cNvPr>
              <p:cNvSpPr txBox="1"/>
              <p:nvPr/>
            </p:nvSpPr>
            <p:spPr>
              <a:xfrm>
                <a:off x="4262717" y="9699856"/>
                <a:ext cx="2398234" cy="5720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/>
                <a:r>
                  <a:rPr lang="fr-FR" sz="900" dirty="0">
                    <a:solidFill>
                      <a:srgbClr val="434343"/>
                    </a:solidFill>
                  </a:rPr>
                  <a:t>Jean-François BEAUDET</a:t>
                </a:r>
              </a:p>
              <a:p>
                <a:pPr lvl="0" algn="ctr"/>
                <a:r>
                  <a:rPr lang="fr-FR" sz="900" dirty="0">
                    <a:solidFill>
                      <a:srgbClr val="434343"/>
                    </a:solidFill>
                  </a:rPr>
                  <a:t>Tél : 06.33.01.47.93</a:t>
                </a:r>
              </a:p>
              <a:p>
                <a:pPr lvl="0" algn="ctr"/>
                <a:r>
                  <a:rPr lang="fr-FR" sz="900" dirty="0">
                    <a:solidFill>
                      <a:srgbClr val="434343"/>
                    </a:solidFill>
                  </a:rPr>
                  <a:t>jfbeaudet@maisondesentreprises.com</a:t>
                </a:r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xmlns="" id="{CCE64E0C-E9EC-4696-89D2-548D520C3B3A}"/>
                  </a:ext>
                </a:extLst>
              </p:cNvPr>
              <p:cNvSpPr/>
              <p:nvPr/>
            </p:nvSpPr>
            <p:spPr>
              <a:xfrm>
                <a:off x="4853989" y="9436365"/>
                <a:ext cx="1279455" cy="2947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fr-FR" sz="1100" b="1" dirty="0">
                    <a:solidFill>
                      <a:srgbClr val="71A8AC"/>
                    </a:solidFill>
                  </a:rPr>
                  <a:t>VOTRE CONTACT</a:t>
                </a: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xmlns="" id="{D2B623E1-DF60-4A31-9525-93913C24130C}"/>
                  </a:ext>
                </a:extLst>
              </p:cNvPr>
              <p:cNvSpPr/>
              <p:nvPr/>
            </p:nvSpPr>
            <p:spPr>
              <a:xfrm>
                <a:off x="4354351" y="9436366"/>
                <a:ext cx="2234592" cy="821724"/>
              </a:xfrm>
              <a:prstGeom prst="rect">
                <a:avLst/>
              </a:prstGeom>
              <a:noFill/>
              <a:ln w="952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xmlns="" id="{CAB5E041-4251-46A4-B3FC-D5AE3CE1C71D}"/>
                </a:ext>
              </a:extLst>
            </p:cNvPr>
            <p:cNvSpPr/>
            <p:nvPr/>
          </p:nvSpPr>
          <p:spPr>
            <a:xfrm>
              <a:off x="1527504" y="9667180"/>
              <a:ext cx="434454" cy="30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56" name="Image 55">
              <a:extLst>
                <a:ext uri="{FF2B5EF4-FFF2-40B4-BE49-F238E27FC236}">
                  <a16:creationId xmlns:a16="http://schemas.microsoft.com/office/drawing/2014/main" xmlns="" id="{2CDD507E-25AF-4154-BFD5-990E5B3F642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30466" y="9523164"/>
              <a:ext cx="531492" cy="531492"/>
            </a:xfrm>
            <a:prstGeom prst="rect">
              <a:avLst/>
            </a:prstGeom>
          </p:spPr>
        </p:pic>
      </p:grpSp>
      <p:pic>
        <p:nvPicPr>
          <p:cNvPr id="61" name="Image 60">
            <a:extLst>
              <a:ext uri="{FF2B5EF4-FFF2-40B4-BE49-F238E27FC236}">
                <a16:creationId xmlns:a16="http://schemas.microsoft.com/office/drawing/2014/main" xmlns="" id="{F9FB5537-DAE3-47C3-AE2E-9279AD62C5F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808" y="9498600"/>
            <a:ext cx="1728192" cy="947719"/>
          </a:xfrm>
          <a:prstGeom prst="rect">
            <a:avLst/>
          </a:prstGeom>
        </p:spPr>
      </p:pic>
      <p:sp>
        <p:nvSpPr>
          <p:cNvPr id="32" name="ZoneTexte 31">
            <a:extLst>
              <a:ext uri="{FF2B5EF4-FFF2-40B4-BE49-F238E27FC236}">
                <a16:creationId xmlns:a16="http://schemas.microsoft.com/office/drawing/2014/main" xmlns="" id="{296A7FB9-D534-46CD-A5AE-EA3D21AE429F}"/>
              </a:ext>
            </a:extLst>
          </p:cNvPr>
          <p:cNvSpPr txBox="1"/>
          <p:nvPr/>
        </p:nvSpPr>
        <p:spPr>
          <a:xfrm>
            <a:off x="900311" y="7290916"/>
            <a:ext cx="5773003" cy="1367209"/>
          </a:xfrm>
          <a:prstGeom prst="rect">
            <a:avLst/>
          </a:prstGeom>
          <a:noFill/>
          <a:ln>
            <a:noFill/>
          </a:ln>
        </p:spPr>
        <p:txBody>
          <a:bodyPr wrap="square" lIns="104306" tIns="52153" rIns="104306" bIns="52153" rtlCol="0">
            <a:spAutoFit/>
          </a:bodyPr>
          <a:lstStyle/>
          <a:p>
            <a:pPr marL="92075" algn="just"/>
            <a:r>
              <a:rPr lang="fr-FR" sz="1200" b="1" dirty="0">
                <a:solidFill>
                  <a:srgbClr val="225B7B"/>
                </a:solidFill>
                <a:ea typeface="+mj-ea"/>
                <a:cs typeface="+mj-cs"/>
              </a:rPr>
              <a:t>    </a:t>
            </a:r>
            <a:r>
              <a:rPr lang="fr-FR" sz="1200" b="1" dirty="0">
                <a:solidFill>
                  <a:srgbClr val="71A8AC"/>
                </a:solidFill>
                <a:ea typeface="+mj-ea"/>
                <a:cs typeface="+mj-cs"/>
              </a:rPr>
              <a:t>SUIVI ET ÉVALUATION</a:t>
            </a:r>
          </a:p>
          <a:p>
            <a:pPr marL="97786"/>
            <a:endParaRPr lang="fr-FR" sz="1000" dirty="0">
              <a:solidFill>
                <a:srgbClr val="434343"/>
              </a:solidFill>
            </a:endParaRPr>
          </a:p>
          <a:p>
            <a:pPr marL="302414" indent="-204628" algn="just"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rgbClr val="434343"/>
                </a:solidFill>
              </a:rPr>
              <a:t>En début de formation, les participants seront invités à exprimer leurs attentes afin de valider l’adéquation entre les objectifs individuels et de formation,</a:t>
            </a:r>
          </a:p>
          <a:p>
            <a:pPr marL="302414" indent="-204628" algn="just"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rgbClr val="434343"/>
                </a:solidFill>
              </a:rPr>
              <a:t>Ces attentes seront reprises lors de la séquence d'évaluation de la formation pour relever en tour de table le niveau d'atteinte exprimé par les participants ainsi que la satisfaction vis à vis du contenu et du déroulement de la formation</a:t>
            </a:r>
          </a:p>
          <a:p>
            <a:pPr marL="302414" indent="-204628" algn="just"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rgbClr val="434343"/>
                </a:solidFill>
              </a:rPr>
              <a:t>Une fiche d'évaluation à chaud sera remplie par chacun des stagiaires.</a:t>
            </a:r>
          </a:p>
        </p:txBody>
      </p: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xmlns="" id="{F2B8C54C-B8E3-426F-9F7D-F2D441C9A79D}"/>
              </a:ext>
            </a:extLst>
          </p:cNvPr>
          <p:cNvCxnSpPr/>
          <p:nvPr/>
        </p:nvCxnSpPr>
        <p:spPr>
          <a:xfrm flipV="1">
            <a:off x="1122685" y="7349281"/>
            <a:ext cx="0" cy="171995"/>
          </a:xfrm>
          <a:prstGeom prst="line">
            <a:avLst/>
          </a:prstGeom>
          <a:ln w="28575">
            <a:solidFill>
              <a:srgbClr val="E1450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oneTexte 33">
            <a:extLst>
              <a:ext uri="{FF2B5EF4-FFF2-40B4-BE49-F238E27FC236}">
                <a16:creationId xmlns:a16="http://schemas.microsoft.com/office/drawing/2014/main" xmlns="" id="{D77C6BB8-61E4-40E6-AFF7-1D09E8BEB8AD}"/>
              </a:ext>
            </a:extLst>
          </p:cNvPr>
          <p:cNvSpPr txBox="1"/>
          <p:nvPr/>
        </p:nvSpPr>
        <p:spPr>
          <a:xfrm>
            <a:off x="913972" y="8781381"/>
            <a:ext cx="6001790" cy="597767"/>
          </a:xfrm>
          <a:prstGeom prst="rect">
            <a:avLst/>
          </a:prstGeom>
          <a:noFill/>
          <a:ln>
            <a:noFill/>
          </a:ln>
        </p:spPr>
        <p:txBody>
          <a:bodyPr wrap="square" lIns="104306" tIns="52153" rIns="104306" bIns="52153" rtlCol="0">
            <a:spAutoFit/>
          </a:bodyPr>
          <a:lstStyle/>
          <a:p>
            <a:pPr marL="92075" algn="just"/>
            <a:r>
              <a:rPr lang="fr-FR" sz="1200" b="1" dirty="0">
                <a:solidFill>
                  <a:srgbClr val="225B7B"/>
                </a:solidFill>
                <a:ea typeface="+mj-ea"/>
                <a:cs typeface="+mj-cs"/>
              </a:rPr>
              <a:t>    </a:t>
            </a:r>
            <a:r>
              <a:rPr lang="fr-FR" sz="1200" b="1" dirty="0">
                <a:solidFill>
                  <a:srgbClr val="71A8AC"/>
                </a:solidFill>
                <a:ea typeface="+mj-ea"/>
                <a:cs typeface="+mj-cs"/>
              </a:rPr>
              <a:t>VALIDATION</a:t>
            </a:r>
          </a:p>
          <a:p>
            <a:pPr marL="97786"/>
            <a:endParaRPr lang="fr-FR" sz="1000" dirty="0">
              <a:solidFill>
                <a:srgbClr val="434343"/>
              </a:solidFill>
            </a:endParaRPr>
          </a:p>
          <a:p>
            <a:pPr marL="302414" indent="-204628" algn="just"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rgbClr val="434343"/>
                </a:solidFill>
              </a:rPr>
              <a:t>Une attestation de formation sera remise à l’issue des journées de formation</a:t>
            </a:r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xmlns="" id="{938EAE5A-814A-4D4D-9845-57D5B79E671D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928" y="8875093"/>
            <a:ext cx="504055" cy="504055"/>
          </a:xfrm>
          <a:prstGeom prst="rect">
            <a:avLst/>
          </a:prstGeom>
        </p:spPr>
      </p:pic>
      <p:cxnSp>
        <p:nvCxnSpPr>
          <p:cNvPr id="36" name="Connecteur droit 35">
            <a:extLst>
              <a:ext uri="{FF2B5EF4-FFF2-40B4-BE49-F238E27FC236}">
                <a16:creationId xmlns:a16="http://schemas.microsoft.com/office/drawing/2014/main" xmlns="" id="{7CF50E4C-D6F2-4091-AC4F-EC78D274CAEF}"/>
              </a:ext>
            </a:extLst>
          </p:cNvPr>
          <p:cNvCxnSpPr/>
          <p:nvPr/>
        </p:nvCxnSpPr>
        <p:spPr>
          <a:xfrm flipV="1">
            <a:off x="1136649" y="8843143"/>
            <a:ext cx="0" cy="171995"/>
          </a:xfrm>
          <a:prstGeom prst="line">
            <a:avLst/>
          </a:prstGeom>
          <a:ln w="28575">
            <a:solidFill>
              <a:srgbClr val="E1450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658934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289</Words>
  <Application>Microsoft Office PowerPoint</Application>
  <PresentationFormat>Personnalisé</PresentationFormat>
  <Paragraphs>63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Thème Office</vt:lpstr>
      <vt:lpstr>Présentation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Sabine Rousselet</dc:creator>
  <cp:lastModifiedBy>Valérie Macheret</cp:lastModifiedBy>
  <cp:revision>21</cp:revision>
  <cp:lastPrinted>2020-01-08T08:56:16Z</cp:lastPrinted>
  <dcterms:created xsi:type="dcterms:W3CDTF">2017-07-28T13:52:11Z</dcterms:created>
  <dcterms:modified xsi:type="dcterms:W3CDTF">2020-01-13T17:49:21Z</dcterms:modified>
</cp:coreProperties>
</file>