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3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7559675" cy="10691813"/>
  <p:notesSz cx="6797675" cy="9926638"/>
  <p:defaultTextStyle>
    <a:defPPr>
      <a:defRPr lang="fr-FR"/>
    </a:defPPr>
    <a:lvl1pPr marL="0" algn="l" defTabSz="91438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90" algn="l" defTabSz="91438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81" algn="l" defTabSz="91438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71" algn="l" defTabSz="91438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62" algn="l" defTabSz="91438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52" algn="l" defTabSz="91438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43" algn="l" defTabSz="91438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32" algn="l" defTabSz="91438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22" algn="l" defTabSz="91438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04" userDrawn="1">
          <p15:clr>
            <a:srgbClr val="A4A3A4"/>
          </p15:clr>
        </p15:guide>
        <p15:guide id="2" pos="2285" userDrawn="1">
          <p15:clr>
            <a:srgbClr val="A4A3A4"/>
          </p15:clr>
        </p15:guide>
        <p15:guide id="3" orient="horz" pos="2264" userDrawn="1">
          <p15:clr>
            <a:srgbClr val="A4A3A4"/>
          </p15:clr>
        </p15:guide>
        <p15:guide id="4" orient="horz" pos="3320" userDrawn="1">
          <p15:clr>
            <a:srgbClr val="A4A3A4"/>
          </p15:clr>
        </p15:guide>
        <p15:guide id="5" orient="horz" pos="1592" userDrawn="1">
          <p15:clr>
            <a:srgbClr val="A4A3A4"/>
          </p15:clr>
        </p15:guide>
        <p15:guide id="6" orient="horz" pos="4296" userDrawn="1">
          <p15:clr>
            <a:srgbClr val="A4A3A4"/>
          </p15:clr>
        </p15:guide>
        <p15:guide id="7" pos="449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arida VALIEVA" initials="FV" lastIdx="4" clrIdx="0">
    <p:extLst>
      <p:ext uri="{19B8F6BF-5375-455C-9EA6-DF929625EA0E}">
        <p15:presenceInfo xmlns:p15="http://schemas.microsoft.com/office/powerpoint/2012/main" userId="S::M55507@bpifrance.fr::325e6982-0a8e-44c8-a8f5-d55f5ffb21ab" providerId="AD"/>
      </p:ext>
    </p:extLst>
  </p:cmAuthor>
  <p:cmAuthor id="2" name="Mylene HASLE" initials="MH" lastIdx="2" clrIdx="1">
    <p:extLst>
      <p:ext uri="{19B8F6BF-5375-455C-9EA6-DF929625EA0E}">
        <p15:presenceInfo xmlns:p15="http://schemas.microsoft.com/office/powerpoint/2012/main" userId="S::M34090@bpifrance.fr::73dbf935-9875-441d-ab19-08954580ce24" providerId="AD"/>
      </p:ext>
    </p:extLst>
  </p:cmAuthor>
  <p:cmAuthor id="3" name="Olivier FLIN" initials="OF" lastIdx="4" clrIdx="2">
    <p:extLst>
      <p:ext uri="{19B8F6BF-5375-455C-9EA6-DF929625EA0E}">
        <p15:presenceInfo xmlns:p15="http://schemas.microsoft.com/office/powerpoint/2012/main" userId="S-1-5-21-1108609060-88361937-654838779-449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4741"/>
    <a:srgbClr val="FFCD00"/>
    <a:srgbClr val="AA3C69"/>
    <a:srgbClr val="DC4600"/>
    <a:srgbClr val="786E64"/>
    <a:srgbClr val="5E51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203" autoAdjust="0"/>
    <p:restoredTop sz="93890" autoAdjust="0"/>
  </p:normalViewPr>
  <p:slideViewPr>
    <p:cSldViewPr>
      <p:cViewPr varScale="1">
        <p:scale>
          <a:sx n="67" d="100"/>
          <a:sy n="67" d="100"/>
        </p:scale>
        <p:origin x="3906" y="84"/>
      </p:cViewPr>
      <p:guideLst>
        <p:guide orient="horz" pos="1304"/>
        <p:guide pos="2285"/>
        <p:guide orient="horz" pos="2264"/>
        <p:guide orient="horz" pos="3320"/>
        <p:guide orient="horz" pos="1592"/>
        <p:guide orient="horz" pos="4296"/>
        <p:guide pos="4498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056DB5E7-233C-4A71-A57F-FB9036CF8BD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136" cy="498100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l">
              <a:defRPr sz="11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A73DA8F-B84A-43CC-A5D8-D1745531E50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112" y="1"/>
            <a:ext cx="2946136" cy="498100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r">
              <a:defRPr sz="1100"/>
            </a:lvl1pPr>
          </a:lstStyle>
          <a:p>
            <a:fld id="{3DCD8C80-60DA-4704-8E6A-D4D10E79A4E9}" type="datetimeFigureOut">
              <a:rPr lang="fr-FR" smtClean="0"/>
              <a:t>15/03/2020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D1D7F3C-C952-49D1-9C2A-E9FA525818D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38"/>
            <a:ext cx="2946136" cy="498100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l">
              <a:defRPr sz="1100"/>
            </a:lvl1pPr>
          </a:lstStyle>
          <a:p>
            <a:r>
              <a:rPr lang="fr-FR"/>
              <a:t>Document interne - ne pas diffuser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C81BE1F-D010-4AA0-8EA1-ADF33D79603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112" y="9428538"/>
            <a:ext cx="2946136" cy="498100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r">
              <a:defRPr sz="1100"/>
            </a:lvl1pPr>
          </a:lstStyle>
          <a:p>
            <a:fld id="{F8AEFA03-7F52-4314-B653-F0F1B135E8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175779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136" cy="498100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l">
              <a:defRPr sz="11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112" y="1"/>
            <a:ext cx="2946136" cy="498100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r">
              <a:defRPr sz="1100"/>
            </a:lvl1pPr>
          </a:lstStyle>
          <a:p>
            <a:fld id="{6460722B-A4DF-4B58-8798-43BD41BECE79}" type="datetimeFigureOut">
              <a:rPr lang="fr-FR" smtClean="0"/>
              <a:t>15/03/2020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41425"/>
            <a:ext cx="23653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796" tIns="41898" rIns="83796" bIns="41898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636"/>
            <a:ext cx="5438140" cy="3908172"/>
          </a:xfrm>
          <a:prstGeom prst="rect">
            <a:avLst/>
          </a:prstGeom>
        </p:spPr>
        <p:txBody>
          <a:bodyPr vert="horz" lIns="83796" tIns="41898" rIns="83796" bIns="41898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38"/>
            <a:ext cx="2946136" cy="498100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l">
              <a:defRPr sz="1100"/>
            </a:lvl1pPr>
          </a:lstStyle>
          <a:p>
            <a:r>
              <a:rPr lang="fr-FR"/>
              <a:t>Document interne - ne pas diffuser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112" y="9428538"/>
            <a:ext cx="2946136" cy="498100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r">
              <a:defRPr sz="1100"/>
            </a:lvl1pPr>
          </a:lstStyle>
          <a:p>
            <a:fld id="{7826E2CB-6966-4404-8D8A-AD03F35B0D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961885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38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90" algn="l" defTabSz="91438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81" algn="l" defTabSz="91438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71" algn="l" defTabSz="91438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62" algn="l" defTabSz="91438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52" algn="l" defTabSz="91438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43" algn="l" defTabSz="91438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32" algn="l" defTabSz="91438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22" algn="l" defTabSz="91438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52103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B50A3-CD54-450B-9A48-5434E86C444D}" type="datetime1">
              <a:rPr lang="en-US" smtClean="0"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Document interne - ne pas diffuser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pPr/>
              <a:t>‹N°›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33565979"/>
      </p:ext>
    </p:extLst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B50A3-CD54-450B-9A48-5434E86C444D}" type="datetime1">
              <a:rPr lang="en-US" smtClean="0"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Document interne - ne pas diffuser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pPr/>
              <a:t>‹N°›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08705498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B50A3-CD54-450B-9A48-5434E86C444D}" type="datetime1">
              <a:rPr lang="en-US" smtClean="0"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Document interne - ne pas diffuser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pPr/>
              <a:t>‹N°›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17105950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Document interne - ne pas diffuser</a:t>
            </a: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559F0-0294-4D3A-960F-D7F8DA07253D}" type="datetime1">
              <a:rPr lang="en-US" smtClean="0"/>
              <a:t>3/15/2020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30373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B50A3-CD54-450B-9A48-5434E86C444D}" type="datetime1">
              <a:rPr lang="en-US" smtClean="0"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Document interne - ne pas diffuser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pPr/>
              <a:t>‹N°›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19310708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B50A3-CD54-450B-9A48-5434E86C444D}" type="datetime1">
              <a:rPr lang="en-US" smtClean="0"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Document interne - ne pas diffuser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pPr/>
              <a:t>‹N°›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62333136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B50A3-CD54-450B-9A48-5434E86C444D}" type="datetime1">
              <a:rPr lang="en-US" smtClean="0"/>
              <a:t>3/15/2020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Document interne - ne pas diffuser</a:t>
            </a:r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pPr/>
              <a:t>‹N°›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83553103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B50A3-CD54-450B-9A48-5434E86C444D}" type="datetime1">
              <a:rPr lang="en-US" smtClean="0"/>
              <a:t>3/15/2020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Document interne - ne pas diffuser</a:t>
            </a:r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pPr/>
              <a:t>‹N°›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06696268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B50A3-CD54-450B-9A48-5434E86C444D}" type="datetime1">
              <a:rPr lang="en-US" smtClean="0"/>
              <a:t>3/15/2020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Document interne - ne pas diffuser</a:t>
            </a:r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pPr/>
              <a:t>‹N°›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08377471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B50A3-CD54-450B-9A48-5434E86C444D}" type="datetime1">
              <a:rPr lang="en-US" smtClean="0"/>
              <a:t>3/15/2020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Document interne - ne pas diffuser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pPr/>
              <a:t>‹N°›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11633975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B50A3-CD54-450B-9A48-5434E86C444D}" type="datetime1">
              <a:rPr lang="en-US" smtClean="0"/>
              <a:t>3/15/2020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Document interne - ne pas diffuser</a:t>
            </a:r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pPr/>
              <a:t>‹N°›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83215633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B50A3-CD54-450B-9A48-5434E86C444D}" type="datetime1">
              <a:rPr lang="en-US" smtClean="0"/>
              <a:t>3/15/2020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Document interne - ne pas diffuser</a:t>
            </a:r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pPr/>
              <a:t>‹N°›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86479177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B50A3-CD54-450B-9A48-5434E86C444D}" type="datetime1">
              <a:rPr lang="en-US" smtClean="0"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Document interne - ne pas diffuser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uk-UA" smtClean="0"/>
              <a:pPr/>
              <a:t>‹N°›</a:t>
            </a:fld>
            <a:endParaRPr lang="uk-UA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CF40A78-4F74-3F4E-8E47-3B4FDD93595A}"/>
              </a:ext>
            </a:extLst>
          </p:cNvPr>
          <p:cNvSpPr/>
          <p:nvPr userDrawn="1"/>
        </p:nvSpPr>
        <p:spPr>
          <a:xfrm rot="21438677">
            <a:off x="-412466" y="-228930"/>
            <a:ext cx="8622574" cy="1475111"/>
          </a:xfrm>
          <a:prstGeom prst="rect">
            <a:avLst/>
          </a:prstGeom>
          <a:solidFill>
            <a:srgbClr val="FF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6564" marR="96698">
              <a:lnSpc>
                <a:spcPct val="100000"/>
              </a:lnSpc>
              <a:spcBef>
                <a:spcPts val="71"/>
              </a:spcBef>
            </a:pPr>
            <a:endParaRPr lang="fr-FR" sz="896" dirty="0">
              <a:solidFill>
                <a:srgbClr val="584741"/>
              </a:solidFill>
              <a:latin typeface="Arial" charset="0"/>
              <a:cs typeface="Arial" charset="0"/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220D7912-BF8E-3046-88F2-974E199A4456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0284" y="254314"/>
            <a:ext cx="1385952" cy="406517"/>
          </a:xfrm>
          <a:prstGeom prst="rect">
            <a:avLst/>
          </a:prstGeom>
        </p:spPr>
      </p:pic>
      <p:sp>
        <p:nvSpPr>
          <p:cNvPr id="9" name="object 2">
            <a:extLst>
              <a:ext uri="{FF2B5EF4-FFF2-40B4-BE49-F238E27FC236}">
                <a16:creationId xmlns:a16="http://schemas.microsoft.com/office/drawing/2014/main" id="{3B4FAD6A-155F-5C44-ABB9-8A735B72A417}"/>
              </a:ext>
            </a:extLst>
          </p:cNvPr>
          <p:cNvSpPr txBox="1">
            <a:spLocks/>
          </p:cNvSpPr>
          <p:nvPr userDrawn="1"/>
        </p:nvSpPr>
        <p:spPr>
          <a:xfrm>
            <a:off x="334276" y="64149"/>
            <a:ext cx="2469665" cy="443006"/>
          </a:xfrm>
          <a:prstGeom prst="rect">
            <a:avLst/>
          </a:prstGeom>
        </p:spPr>
        <p:txBody>
          <a:bodyPr vert="horz" wrap="square" lIns="0" tIns="8954" rIns="0" bIns="0" rtlCol="0">
            <a:spAutoFit/>
          </a:bodyPr>
          <a:lstStyle>
            <a:lvl1pPr algn="l" defTabSz="56674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72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954">
              <a:lnSpc>
                <a:spcPct val="100000"/>
              </a:lnSpc>
              <a:spcBef>
                <a:spcPts val="71"/>
              </a:spcBef>
              <a:tabLst>
                <a:tab pos="705088" algn="l"/>
              </a:tabLst>
            </a:pPr>
            <a:r>
              <a:rPr lang="fr-FR" sz="2820" dirty="0">
                <a:solidFill>
                  <a:srgbClr val="5E514D"/>
                </a:solidFill>
                <a:latin typeface="Impact" panose="020B0806030902050204" pitchFamily="34" charset="0"/>
              </a:rPr>
              <a:t>PRÊT </a:t>
            </a:r>
            <a:r>
              <a:rPr lang="fr-FR" sz="2820" dirty="0">
                <a:solidFill>
                  <a:srgbClr val="DC4600"/>
                </a:solidFill>
                <a:latin typeface="Impact" panose="020B0806030902050204" pitchFamily="34" charset="0"/>
              </a:rPr>
              <a:t>BEI</a:t>
            </a:r>
          </a:p>
        </p:txBody>
      </p:sp>
      <p:grpSp>
        <p:nvGrpSpPr>
          <p:cNvPr id="10" name="Grouper 4">
            <a:extLst>
              <a:ext uri="{FF2B5EF4-FFF2-40B4-BE49-F238E27FC236}">
                <a16:creationId xmlns:a16="http://schemas.microsoft.com/office/drawing/2014/main" id="{9E4A87DD-C90F-4D41-859A-C61013BB84DF}"/>
              </a:ext>
            </a:extLst>
          </p:cNvPr>
          <p:cNvGrpSpPr/>
          <p:nvPr userDrawn="1"/>
        </p:nvGrpSpPr>
        <p:grpSpPr>
          <a:xfrm>
            <a:off x="5961531" y="1046355"/>
            <a:ext cx="1598143" cy="335865"/>
            <a:chOff x="5969723" y="2297277"/>
            <a:chExt cx="1597472" cy="335915"/>
          </a:xfrm>
        </p:grpSpPr>
        <p:sp>
          <p:nvSpPr>
            <p:cNvPr id="11" name="object 98">
              <a:extLst>
                <a:ext uri="{FF2B5EF4-FFF2-40B4-BE49-F238E27FC236}">
                  <a16:creationId xmlns:a16="http://schemas.microsoft.com/office/drawing/2014/main" id="{EF9216AE-13F9-4B43-91FC-9E792262FFB0}"/>
                </a:ext>
              </a:extLst>
            </p:cNvPr>
            <p:cNvSpPr/>
            <p:nvPr/>
          </p:nvSpPr>
          <p:spPr>
            <a:xfrm>
              <a:off x="5969723" y="2297277"/>
              <a:ext cx="1590294" cy="335915"/>
            </a:xfrm>
            <a:custGeom>
              <a:avLst/>
              <a:gdLst/>
              <a:ahLst/>
              <a:cxnLst/>
              <a:rect l="l" t="t" r="r" b="b"/>
              <a:pathLst>
                <a:path w="1546859" h="335914">
                  <a:moveTo>
                    <a:pt x="1546847" y="335495"/>
                  </a:moveTo>
                  <a:lnTo>
                    <a:pt x="0" y="335495"/>
                  </a:lnTo>
                  <a:lnTo>
                    <a:pt x="0" y="0"/>
                  </a:lnTo>
                  <a:lnTo>
                    <a:pt x="1546847" y="0"/>
                  </a:lnTo>
                  <a:lnTo>
                    <a:pt x="1546847" y="335495"/>
                  </a:lnTo>
                  <a:close/>
                </a:path>
              </a:pathLst>
            </a:custGeom>
            <a:solidFill>
              <a:srgbClr val="DC4600"/>
            </a:solidFill>
          </p:spPr>
          <p:txBody>
            <a:bodyPr wrap="square" lIns="0" tIns="0" rIns="0" bIns="0" rtlCol="0"/>
            <a:lstStyle/>
            <a:p>
              <a:endParaRPr sz="896" dirty="0">
                <a:latin typeface="Arial" charset="0"/>
              </a:endParaRPr>
            </a:p>
          </p:txBody>
        </p:sp>
        <p:sp>
          <p:nvSpPr>
            <p:cNvPr id="12" name="object 99">
              <a:extLst>
                <a:ext uri="{FF2B5EF4-FFF2-40B4-BE49-F238E27FC236}">
                  <a16:creationId xmlns:a16="http://schemas.microsoft.com/office/drawing/2014/main" id="{6B60DB66-FB24-234D-BF26-C80FCE4B6884}"/>
                </a:ext>
              </a:extLst>
            </p:cNvPr>
            <p:cNvSpPr txBox="1"/>
            <p:nvPr/>
          </p:nvSpPr>
          <p:spPr>
            <a:xfrm>
              <a:off x="6054962" y="2304867"/>
              <a:ext cx="1512233" cy="219067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8954">
                <a:lnSpc>
                  <a:spcPct val="100000"/>
                </a:lnSpc>
                <a:spcBef>
                  <a:spcPts val="71"/>
                </a:spcBef>
              </a:pPr>
              <a:r>
                <a:rPr lang="fr-FR" sz="1340" dirty="0">
                  <a:solidFill>
                    <a:schemeClr val="bg1"/>
                  </a:solidFill>
                  <a:latin typeface="Impact" charset="0"/>
                  <a:cs typeface="Impact" charset="0"/>
                </a:rPr>
                <a:t>FRONT OFFICE</a:t>
              </a:r>
              <a:endParaRPr lang="fr-FR" sz="1128" dirty="0">
                <a:solidFill>
                  <a:schemeClr val="bg1"/>
                </a:solidFill>
                <a:latin typeface="Impact" charset="0"/>
                <a:cs typeface="Impact" charset="0"/>
              </a:endParaRP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6DB99DC3-E492-4F48-BAC8-080954BF1043}"/>
              </a:ext>
            </a:extLst>
          </p:cNvPr>
          <p:cNvSpPr/>
          <p:nvPr userDrawn="1"/>
        </p:nvSpPr>
        <p:spPr>
          <a:xfrm>
            <a:off x="240324" y="743576"/>
            <a:ext cx="3779838" cy="2224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16564" marR="96698">
              <a:lnSpc>
                <a:spcPct val="100000"/>
              </a:lnSpc>
              <a:spcBef>
                <a:spcPts val="71"/>
              </a:spcBef>
            </a:pPr>
            <a:r>
              <a:rPr lang="fr-FR" sz="846" dirty="0">
                <a:latin typeface="Arial" charset="0"/>
                <a:cs typeface="Arial" charset="0"/>
              </a:rPr>
              <a:t>Prêt avec </a:t>
            </a:r>
            <a:r>
              <a:rPr lang="fr-FR" sz="846" spc="-4" dirty="0">
                <a:latin typeface="Arial" charset="0"/>
                <a:cs typeface="Arial" charset="0"/>
              </a:rPr>
              <a:t>sûretés </a:t>
            </a:r>
            <a:r>
              <a:rPr lang="fr-FR" sz="846" dirty="0">
                <a:latin typeface="Arial" charset="0"/>
                <a:cs typeface="Arial" charset="0"/>
              </a:rPr>
              <a:t>réelles, bénéficiant d’une garantie</a:t>
            </a:r>
            <a:r>
              <a:rPr lang="fr-FR" sz="846" spc="-71" dirty="0">
                <a:latin typeface="Arial" charset="0"/>
                <a:cs typeface="Arial" charset="0"/>
              </a:rPr>
              <a:t> </a:t>
            </a:r>
            <a:r>
              <a:rPr lang="fr-FR" sz="846" dirty="0">
                <a:latin typeface="Arial" charset="0"/>
                <a:cs typeface="Arial" charset="0"/>
              </a:rPr>
              <a:t>BEI à 50</a:t>
            </a:r>
            <a:r>
              <a:rPr lang="fr-FR" sz="846" spc="-7" dirty="0">
                <a:latin typeface="Arial" charset="0"/>
                <a:cs typeface="Arial" charset="0"/>
              </a:rPr>
              <a:t> </a:t>
            </a:r>
            <a:r>
              <a:rPr lang="fr-FR" sz="846" dirty="0">
                <a:latin typeface="Arial" charset="0"/>
                <a:cs typeface="Arial" charset="0"/>
              </a:rPr>
              <a:t>%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3EBB502D-01C1-7444-9D57-6EADF4D0A2EA}"/>
              </a:ext>
            </a:extLst>
          </p:cNvPr>
          <p:cNvSpPr txBox="1"/>
          <p:nvPr userDrawn="1"/>
        </p:nvSpPr>
        <p:spPr>
          <a:xfrm>
            <a:off x="303216" y="1715727"/>
            <a:ext cx="2563619" cy="352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92" dirty="0">
                <a:solidFill>
                  <a:srgbClr val="584741"/>
                </a:solidFill>
                <a:latin typeface="Impact" panose="020B0806030902050204" pitchFamily="34" charset="0"/>
              </a:rPr>
              <a:t>BÉNÉFICIAIRES</a:t>
            </a:r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89F8926F-848A-1D43-BD0E-9C6234911A86}"/>
              </a:ext>
            </a:extLst>
          </p:cNvPr>
          <p:cNvCxnSpPr>
            <a:cxnSpLocks/>
            <a:endCxn id="20" idx="0"/>
          </p:cNvCxnSpPr>
          <p:nvPr userDrawn="1"/>
        </p:nvCxnSpPr>
        <p:spPr>
          <a:xfrm>
            <a:off x="2266099" y="2067087"/>
            <a:ext cx="4788404" cy="2502"/>
          </a:xfrm>
          <a:prstGeom prst="line">
            <a:avLst/>
          </a:prstGeom>
          <a:ln>
            <a:solidFill>
              <a:srgbClr val="58474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Arc 15">
            <a:extLst>
              <a:ext uri="{FF2B5EF4-FFF2-40B4-BE49-F238E27FC236}">
                <a16:creationId xmlns:a16="http://schemas.microsoft.com/office/drawing/2014/main" id="{616F7BD8-F6CF-D640-A056-D27006F74263}"/>
              </a:ext>
            </a:extLst>
          </p:cNvPr>
          <p:cNvSpPr/>
          <p:nvPr userDrawn="1"/>
        </p:nvSpPr>
        <p:spPr>
          <a:xfrm rot="10800000">
            <a:off x="6597126" y="1936161"/>
            <a:ext cx="457392" cy="263893"/>
          </a:xfrm>
          <a:prstGeom prst="arc">
            <a:avLst>
              <a:gd name="adj1" fmla="val 10822262"/>
              <a:gd name="adj2" fmla="val 0"/>
            </a:avLst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sz="896">
              <a:solidFill>
                <a:srgbClr val="5847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944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</p:sldLayoutIdLst>
  <p:hf sldNum="0" hdr="0" dt="0"/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8" name="Connecteur droit 57">
            <a:extLst>
              <a:ext uri="{FF2B5EF4-FFF2-40B4-BE49-F238E27FC236}">
                <a16:creationId xmlns:a16="http://schemas.microsoft.com/office/drawing/2014/main" id="{C8C98E91-FE1F-4EB3-B3FE-91FA9CB1D554}"/>
              </a:ext>
            </a:extLst>
          </p:cNvPr>
          <p:cNvCxnSpPr>
            <a:cxnSpLocks/>
            <a:stCxn id="85" idx="5"/>
          </p:cNvCxnSpPr>
          <p:nvPr/>
        </p:nvCxnSpPr>
        <p:spPr>
          <a:xfrm flipV="1">
            <a:off x="4289043" y="3181300"/>
            <a:ext cx="2746319" cy="34868"/>
          </a:xfrm>
          <a:prstGeom prst="line">
            <a:avLst/>
          </a:prstGeom>
          <a:ln w="12700">
            <a:solidFill>
              <a:srgbClr val="FFCD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3" name="Image 82" descr="Une image contenant clipart&#10;&#10;Description générée avec un niveau de confiance élevé">
            <a:extLst>
              <a:ext uri="{FF2B5EF4-FFF2-40B4-BE49-F238E27FC236}">
                <a16:creationId xmlns:a16="http://schemas.microsoft.com/office/drawing/2014/main" id="{AB071C97-8E82-4F33-AD9E-B61C7AABD87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088" y="7239006"/>
            <a:ext cx="432000" cy="432000"/>
          </a:xfrm>
          <a:prstGeom prst="rect">
            <a:avLst/>
          </a:prstGeom>
        </p:spPr>
      </p:pic>
      <p:pic>
        <p:nvPicPr>
          <p:cNvPr id="74" name="Image 73">
            <a:extLst>
              <a:ext uri="{FF2B5EF4-FFF2-40B4-BE49-F238E27FC236}">
                <a16:creationId xmlns:a16="http://schemas.microsoft.com/office/drawing/2014/main" id="{0105E378-D628-425F-B2A0-7611484FD63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8055" t="345" r="3213" b="1076"/>
          <a:stretch/>
        </p:blipFill>
        <p:spPr>
          <a:xfrm>
            <a:off x="401645" y="5728777"/>
            <a:ext cx="405051" cy="432000"/>
          </a:xfrm>
          <a:prstGeom prst="rect">
            <a:avLst/>
          </a:prstGeom>
        </p:spPr>
      </p:pic>
      <p:sp>
        <p:nvSpPr>
          <p:cNvPr id="3" name="Forme libre 2">
            <a:extLst>
              <a:ext uri="{FF2B5EF4-FFF2-40B4-BE49-F238E27FC236}">
                <a16:creationId xmlns:a16="http://schemas.microsoft.com/office/drawing/2014/main" id="{224509D8-AB64-1841-9A4B-9DEE84527670}"/>
              </a:ext>
            </a:extLst>
          </p:cNvPr>
          <p:cNvSpPr/>
          <p:nvPr/>
        </p:nvSpPr>
        <p:spPr>
          <a:xfrm>
            <a:off x="-45017" y="-14506"/>
            <a:ext cx="7625716" cy="1512517"/>
          </a:xfrm>
          <a:custGeom>
            <a:avLst/>
            <a:gdLst>
              <a:gd name="connsiteX0" fmla="*/ 0 w 7560297"/>
              <a:gd name="connsiteY0" fmla="*/ 0 h 2582944"/>
              <a:gd name="connsiteX1" fmla="*/ 7560297 w 7560297"/>
              <a:gd name="connsiteY1" fmla="*/ 0 h 2582944"/>
              <a:gd name="connsiteX2" fmla="*/ 7560297 w 7560297"/>
              <a:gd name="connsiteY2" fmla="*/ 1630837 h 2582944"/>
              <a:gd name="connsiteX3" fmla="*/ 0 w 7560297"/>
              <a:gd name="connsiteY3" fmla="*/ 2582944 h 2582944"/>
              <a:gd name="connsiteX4" fmla="*/ 0 w 7560297"/>
              <a:gd name="connsiteY4" fmla="*/ 0 h 2582944"/>
              <a:gd name="connsiteX0" fmla="*/ 0 w 7560297"/>
              <a:gd name="connsiteY0" fmla="*/ 0 h 2909515"/>
              <a:gd name="connsiteX1" fmla="*/ 7560297 w 7560297"/>
              <a:gd name="connsiteY1" fmla="*/ 0 h 2909515"/>
              <a:gd name="connsiteX2" fmla="*/ 7560297 w 7560297"/>
              <a:gd name="connsiteY2" fmla="*/ 1630837 h 2909515"/>
              <a:gd name="connsiteX3" fmla="*/ 32657 w 7560297"/>
              <a:gd name="connsiteY3" fmla="*/ 2909515 h 2909515"/>
              <a:gd name="connsiteX4" fmla="*/ 0 w 7560297"/>
              <a:gd name="connsiteY4" fmla="*/ 0 h 2909515"/>
              <a:gd name="connsiteX0" fmla="*/ 0 w 7560297"/>
              <a:gd name="connsiteY0" fmla="*/ 0 h 2909515"/>
              <a:gd name="connsiteX1" fmla="*/ 7560297 w 7560297"/>
              <a:gd name="connsiteY1" fmla="*/ 0 h 2909515"/>
              <a:gd name="connsiteX2" fmla="*/ 7549411 w 7560297"/>
              <a:gd name="connsiteY2" fmla="*/ 1979180 h 2909515"/>
              <a:gd name="connsiteX3" fmla="*/ 32657 w 7560297"/>
              <a:gd name="connsiteY3" fmla="*/ 2909515 h 2909515"/>
              <a:gd name="connsiteX4" fmla="*/ 0 w 7560297"/>
              <a:gd name="connsiteY4" fmla="*/ 0 h 2909515"/>
              <a:gd name="connsiteX0" fmla="*/ 0 w 7571665"/>
              <a:gd name="connsiteY0" fmla="*/ 0 h 2909515"/>
              <a:gd name="connsiteX1" fmla="*/ 7560297 w 7571665"/>
              <a:gd name="connsiteY1" fmla="*/ 0 h 2909515"/>
              <a:gd name="connsiteX2" fmla="*/ 7571183 w 7571665"/>
              <a:gd name="connsiteY2" fmla="*/ 1990066 h 2909515"/>
              <a:gd name="connsiteX3" fmla="*/ 32657 w 7571665"/>
              <a:gd name="connsiteY3" fmla="*/ 2909515 h 2909515"/>
              <a:gd name="connsiteX4" fmla="*/ 0 w 7571665"/>
              <a:gd name="connsiteY4" fmla="*/ 0 h 2909515"/>
              <a:gd name="connsiteX0" fmla="*/ 10886 w 7582551"/>
              <a:gd name="connsiteY0" fmla="*/ 0 h 2909515"/>
              <a:gd name="connsiteX1" fmla="*/ 7571183 w 7582551"/>
              <a:gd name="connsiteY1" fmla="*/ 0 h 2909515"/>
              <a:gd name="connsiteX2" fmla="*/ 7582069 w 7582551"/>
              <a:gd name="connsiteY2" fmla="*/ 1990066 h 2909515"/>
              <a:gd name="connsiteX3" fmla="*/ 0 w 7582551"/>
              <a:gd name="connsiteY3" fmla="*/ 2909515 h 2909515"/>
              <a:gd name="connsiteX4" fmla="*/ 10886 w 7582551"/>
              <a:gd name="connsiteY4" fmla="*/ 0 h 2909515"/>
              <a:gd name="connsiteX0" fmla="*/ 314 w 7604637"/>
              <a:gd name="connsiteY0" fmla="*/ 0 h 2909515"/>
              <a:gd name="connsiteX1" fmla="*/ 7593269 w 7604637"/>
              <a:gd name="connsiteY1" fmla="*/ 0 h 2909515"/>
              <a:gd name="connsiteX2" fmla="*/ 7604155 w 7604637"/>
              <a:gd name="connsiteY2" fmla="*/ 1990066 h 2909515"/>
              <a:gd name="connsiteX3" fmla="*/ 22086 w 7604637"/>
              <a:gd name="connsiteY3" fmla="*/ 2909515 h 2909515"/>
              <a:gd name="connsiteX4" fmla="*/ 314 w 7604637"/>
              <a:gd name="connsiteY4" fmla="*/ 0 h 2909515"/>
              <a:gd name="connsiteX0" fmla="*/ 314 w 7604637"/>
              <a:gd name="connsiteY0" fmla="*/ 0 h 2909515"/>
              <a:gd name="connsiteX1" fmla="*/ 7593269 w 7604637"/>
              <a:gd name="connsiteY1" fmla="*/ 0 h 2909515"/>
              <a:gd name="connsiteX2" fmla="*/ 7604155 w 7604637"/>
              <a:gd name="connsiteY2" fmla="*/ 1990066 h 2909515"/>
              <a:gd name="connsiteX3" fmla="*/ 22086 w 7604637"/>
              <a:gd name="connsiteY3" fmla="*/ 2909515 h 2909515"/>
              <a:gd name="connsiteX4" fmla="*/ 314 w 7604637"/>
              <a:gd name="connsiteY4" fmla="*/ 0 h 2909515"/>
              <a:gd name="connsiteX0" fmla="*/ 16328 w 7620651"/>
              <a:gd name="connsiteY0" fmla="*/ 0 h 2642815"/>
              <a:gd name="connsiteX1" fmla="*/ 7609283 w 7620651"/>
              <a:gd name="connsiteY1" fmla="*/ 0 h 2642815"/>
              <a:gd name="connsiteX2" fmla="*/ 7620169 w 7620651"/>
              <a:gd name="connsiteY2" fmla="*/ 1990066 h 2642815"/>
              <a:gd name="connsiteX3" fmla="*/ 0 w 7620651"/>
              <a:gd name="connsiteY3" fmla="*/ 2642815 h 2642815"/>
              <a:gd name="connsiteX4" fmla="*/ 16328 w 7620651"/>
              <a:gd name="connsiteY4" fmla="*/ 0 h 2642815"/>
              <a:gd name="connsiteX0" fmla="*/ 16328 w 7620651"/>
              <a:gd name="connsiteY0" fmla="*/ 0 h 2196090"/>
              <a:gd name="connsiteX1" fmla="*/ 7609283 w 7620651"/>
              <a:gd name="connsiteY1" fmla="*/ 0 h 2196090"/>
              <a:gd name="connsiteX2" fmla="*/ 7620169 w 7620651"/>
              <a:gd name="connsiteY2" fmla="*/ 1990066 h 2196090"/>
              <a:gd name="connsiteX3" fmla="*/ 0 w 7620651"/>
              <a:gd name="connsiteY3" fmla="*/ 2196090 h 2196090"/>
              <a:gd name="connsiteX4" fmla="*/ 16328 w 7620651"/>
              <a:gd name="connsiteY4" fmla="*/ 0 h 2196090"/>
              <a:gd name="connsiteX0" fmla="*/ 16328 w 7609283"/>
              <a:gd name="connsiteY0" fmla="*/ 0 h 2196090"/>
              <a:gd name="connsiteX1" fmla="*/ 7609283 w 7609283"/>
              <a:gd name="connsiteY1" fmla="*/ 0 h 2196090"/>
              <a:gd name="connsiteX2" fmla="*/ 7591348 w 7609283"/>
              <a:gd name="connsiteY2" fmla="*/ 1673035 h 2196090"/>
              <a:gd name="connsiteX3" fmla="*/ 0 w 7609283"/>
              <a:gd name="connsiteY3" fmla="*/ 2196090 h 2196090"/>
              <a:gd name="connsiteX4" fmla="*/ 16328 w 7609283"/>
              <a:gd name="connsiteY4" fmla="*/ 0 h 2196090"/>
              <a:gd name="connsiteX0" fmla="*/ 16328 w 7609283"/>
              <a:gd name="connsiteY0" fmla="*/ 0 h 2196090"/>
              <a:gd name="connsiteX1" fmla="*/ 7609283 w 7609283"/>
              <a:gd name="connsiteY1" fmla="*/ 0 h 2196090"/>
              <a:gd name="connsiteX2" fmla="*/ 7591348 w 7609283"/>
              <a:gd name="connsiteY2" fmla="*/ 1673035 h 2196090"/>
              <a:gd name="connsiteX3" fmla="*/ 0 w 7609283"/>
              <a:gd name="connsiteY3" fmla="*/ 2196090 h 2196090"/>
              <a:gd name="connsiteX4" fmla="*/ 16328 w 7609283"/>
              <a:gd name="connsiteY4" fmla="*/ 0 h 2196090"/>
              <a:gd name="connsiteX0" fmla="*/ 16328 w 7609283"/>
              <a:gd name="connsiteY0" fmla="*/ 0 h 2196090"/>
              <a:gd name="connsiteX1" fmla="*/ 7609283 w 7609283"/>
              <a:gd name="connsiteY1" fmla="*/ 0 h 2196090"/>
              <a:gd name="connsiteX2" fmla="*/ 7591348 w 7609283"/>
              <a:gd name="connsiteY2" fmla="*/ 1673035 h 2196090"/>
              <a:gd name="connsiteX3" fmla="*/ 0 w 7609283"/>
              <a:gd name="connsiteY3" fmla="*/ 2196090 h 2196090"/>
              <a:gd name="connsiteX4" fmla="*/ 16328 w 7609283"/>
              <a:gd name="connsiteY4" fmla="*/ 0 h 2196090"/>
              <a:gd name="connsiteX0" fmla="*/ 30738 w 8174346"/>
              <a:gd name="connsiteY0" fmla="*/ 0 h 2325784"/>
              <a:gd name="connsiteX1" fmla="*/ 7623693 w 8174346"/>
              <a:gd name="connsiteY1" fmla="*/ 0 h 2325784"/>
              <a:gd name="connsiteX2" fmla="*/ 7605758 w 8174346"/>
              <a:gd name="connsiteY2" fmla="*/ 1673035 h 2325784"/>
              <a:gd name="connsiteX3" fmla="*/ 0 w 8174346"/>
              <a:gd name="connsiteY3" fmla="*/ 2325784 h 2325784"/>
              <a:gd name="connsiteX4" fmla="*/ 30738 w 8174346"/>
              <a:gd name="connsiteY4" fmla="*/ 0 h 2325784"/>
              <a:gd name="connsiteX0" fmla="*/ 30738 w 7623694"/>
              <a:gd name="connsiteY0" fmla="*/ 0 h 2325784"/>
              <a:gd name="connsiteX1" fmla="*/ 7623693 w 7623694"/>
              <a:gd name="connsiteY1" fmla="*/ 0 h 2325784"/>
              <a:gd name="connsiteX2" fmla="*/ 7605758 w 7623694"/>
              <a:gd name="connsiteY2" fmla="*/ 1673035 h 2325784"/>
              <a:gd name="connsiteX3" fmla="*/ 0 w 7623694"/>
              <a:gd name="connsiteY3" fmla="*/ 2325784 h 2325784"/>
              <a:gd name="connsiteX4" fmla="*/ 30738 w 7623694"/>
              <a:gd name="connsiteY4" fmla="*/ 0 h 2325784"/>
              <a:gd name="connsiteX0" fmla="*/ 30738 w 10725060"/>
              <a:gd name="connsiteY0" fmla="*/ 0 h 2325784"/>
              <a:gd name="connsiteX1" fmla="*/ 7623693 w 10725060"/>
              <a:gd name="connsiteY1" fmla="*/ 0 h 2325784"/>
              <a:gd name="connsiteX2" fmla="*/ 10724992 w 10725060"/>
              <a:gd name="connsiteY2" fmla="*/ 1541699 h 2325784"/>
              <a:gd name="connsiteX3" fmla="*/ 0 w 10725060"/>
              <a:gd name="connsiteY3" fmla="*/ 2325784 h 2325784"/>
              <a:gd name="connsiteX4" fmla="*/ 30738 w 10725060"/>
              <a:gd name="connsiteY4" fmla="*/ 0 h 2325784"/>
              <a:gd name="connsiteX0" fmla="*/ 30738 w 10729587"/>
              <a:gd name="connsiteY0" fmla="*/ 32833 h 2358617"/>
              <a:gd name="connsiteX1" fmla="*/ 10710092 w 10729587"/>
              <a:gd name="connsiteY1" fmla="*/ 0 h 2358617"/>
              <a:gd name="connsiteX2" fmla="*/ 10724992 w 10729587"/>
              <a:gd name="connsiteY2" fmla="*/ 1574532 h 2358617"/>
              <a:gd name="connsiteX3" fmla="*/ 0 w 10729587"/>
              <a:gd name="connsiteY3" fmla="*/ 2358617 h 2358617"/>
              <a:gd name="connsiteX4" fmla="*/ 30738 w 10729587"/>
              <a:gd name="connsiteY4" fmla="*/ 32833 h 2358617"/>
              <a:gd name="connsiteX0" fmla="*/ 30738 w 10759343"/>
              <a:gd name="connsiteY0" fmla="*/ 16416 h 2342200"/>
              <a:gd name="connsiteX1" fmla="*/ 10759343 w 10759343"/>
              <a:gd name="connsiteY1" fmla="*/ 0 h 2342200"/>
              <a:gd name="connsiteX2" fmla="*/ 10724992 w 10759343"/>
              <a:gd name="connsiteY2" fmla="*/ 1558115 h 2342200"/>
              <a:gd name="connsiteX3" fmla="*/ 0 w 10759343"/>
              <a:gd name="connsiteY3" fmla="*/ 2342200 h 2342200"/>
              <a:gd name="connsiteX4" fmla="*/ 30738 w 10759343"/>
              <a:gd name="connsiteY4" fmla="*/ 16416 h 2342200"/>
              <a:gd name="connsiteX0" fmla="*/ 30738 w 10794057"/>
              <a:gd name="connsiteY0" fmla="*/ 16416 h 2342200"/>
              <a:gd name="connsiteX1" fmla="*/ 10759343 w 10794057"/>
              <a:gd name="connsiteY1" fmla="*/ 0 h 2342200"/>
              <a:gd name="connsiteX2" fmla="*/ 10790660 w 10794057"/>
              <a:gd name="connsiteY2" fmla="*/ 1558115 h 2342200"/>
              <a:gd name="connsiteX3" fmla="*/ 0 w 10794057"/>
              <a:gd name="connsiteY3" fmla="*/ 2342200 h 2342200"/>
              <a:gd name="connsiteX4" fmla="*/ 30738 w 10794057"/>
              <a:gd name="connsiteY4" fmla="*/ 16416 h 2342200"/>
              <a:gd name="connsiteX0" fmla="*/ 30738 w 10759343"/>
              <a:gd name="connsiteY0" fmla="*/ 16416 h 2342200"/>
              <a:gd name="connsiteX1" fmla="*/ 10759343 w 10759343"/>
              <a:gd name="connsiteY1" fmla="*/ 0 h 2342200"/>
              <a:gd name="connsiteX2" fmla="*/ 10708576 w 10759343"/>
              <a:gd name="connsiteY2" fmla="*/ 1541698 h 2342200"/>
              <a:gd name="connsiteX3" fmla="*/ 0 w 10759343"/>
              <a:gd name="connsiteY3" fmla="*/ 2342200 h 2342200"/>
              <a:gd name="connsiteX4" fmla="*/ 30738 w 10759343"/>
              <a:gd name="connsiteY4" fmla="*/ 16416 h 2342200"/>
              <a:gd name="connsiteX0" fmla="*/ 30738 w 10778101"/>
              <a:gd name="connsiteY0" fmla="*/ 16416 h 2342200"/>
              <a:gd name="connsiteX1" fmla="*/ 10759343 w 10778101"/>
              <a:gd name="connsiteY1" fmla="*/ 0 h 2342200"/>
              <a:gd name="connsiteX2" fmla="*/ 10773423 w 10778101"/>
              <a:gd name="connsiteY2" fmla="*/ 1528728 h 2342200"/>
              <a:gd name="connsiteX3" fmla="*/ 0 w 10778101"/>
              <a:gd name="connsiteY3" fmla="*/ 2342200 h 2342200"/>
              <a:gd name="connsiteX4" fmla="*/ 30738 w 10778101"/>
              <a:gd name="connsiteY4" fmla="*/ 16416 h 2342200"/>
              <a:gd name="connsiteX0" fmla="*/ 30738 w 10759343"/>
              <a:gd name="connsiteY0" fmla="*/ 16416 h 2342200"/>
              <a:gd name="connsiteX1" fmla="*/ 10759343 w 10759343"/>
              <a:gd name="connsiteY1" fmla="*/ 0 h 2342200"/>
              <a:gd name="connsiteX2" fmla="*/ 10721545 w 10759343"/>
              <a:gd name="connsiteY2" fmla="*/ 1502789 h 2342200"/>
              <a:gd name="connsiteX3" fmla="*/ 0 w 10759343"/>
              <a:gd name="connsiteY3" fmla="*/ 2342200 h 2342200"/>
              <a:gd name="connsiteX4" fmla="*/ 30738 w 10759343"/>
              <a:gd name="connsiteY4" fmla="*/ 16416 h 2342200"/>
              <a:gd name="connsiteX0" fmla="*/ 30738 w 10790036"/>
              <a:gd name="connsiteY0" fmla="*/ 16416 h 2342200"/>
              <a:gd name="connsiteX1" fmla="*/ 10759343 w 10790036"/>
              <a:gd name="connsiteY1" fmla="*/ 0 h 2342200"/>
              <a:gd name="connsiteX2" fmla="*/ 10786392 w 10790036"/>
              <a:gd name="connsiteY2" fmla="*/ 1502789 h 2342200"/>
              <a:gd name="connsiteX3" fmla="*/ 0 w 10790036"/>
              <a:gd name="connsiteY3" fmla="*/ 2342200 h 2342200"/>
              <a:gd name="connsiteX4" fmla="*/ 30738 w 10790036"/>
              <a:gd name="connsiteY4" fmla="*/ 16416 h 2342200"/>
              <a:gd name="connsiteX0" fmla="*/ 56677 w 10815975"/>
              <a:gd name="connsiteY0" fmla="*/ 16416 h 2445955"/>
              <a:gd name="connsiteX1" fmla="*/ 10785282 w 10815975"/>
              <a:gd name="connsiteY1" fmla="*/ 0 h 2445955"/>
              <a:gd name="connsiteX2" fmla="*/ 10812331 w 10815975"/>
              <a:gd name="connsiteY2" fmla="*/ 1502789 h 2445955"/>
              <a:gd name="connsiteX3" fmla="*/ 0 w 10815975"/>
              <a:gd name="connsiteY3" fmla="*/ 2445955 h 2445955"/>
              <a:gd name="connsiteX4" fmla="*/ 56677 w 10815975"/>
              <a:gd name="connsiteY4" fmla="*/ 16416 h 2445955"/>
              <a:gd name="connsiteX0" fmla="*/ 8643 w 10815975"/>
              <a:gd name="connsiteY0" fmla="*/ 28424 h 2445955"/>
              <a:gd name="connsiteX1" fmla="*/ 10785282 w 10815975"/>
              <a:gd name="connsiteY1" fmla="*/ 0 h 2445955"/>
              <a:gd name="connsiteX2" fmla="*/ 10812331 w 10815975"/>
              <a:gd name="connsiteY2" fmla="*/ 1502789 h 2445955"/>
              <a:gd name="connsiteX3" fmla="*/ 0 w 10815975"/>
              <a:gd name="connsiteY3" fmla="*/ 2445955 h 2445955"/>
              <a:gd name="connsiteX4" fmla="*/ 8643 w 10815975"/>
              <a:gd name="connsiteY4" fmla="*/ 28424 h 244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15975" h="2445955">
                <a:moveTo>
                  <a:pt x="8643" y="28424"/>
                </a:moveTo>
                <a:lnTo>
                  <a:pt x="10785282" y="0"/>
                </a:lnTo>
                <a:cubicBezTo>
                  <a:pt x="10781653" y="659727"/>
                  <a:pt x="10829234" y="1475420"/>
                  <a:pt x="10812331" y="1502789"/>
                </a:cubicBezTo>
                <a:cubicBezTo>
                  <a:pt x="10795428" y="1530158"/>
                  <a:pt x="2540056" y="2228372"/>
                  <a:pt x="0" y="2445955"/>
                </a:cubicBezTo>
                <a:cubicBezTo>
                  <a:pt x="3629" y="1476117"/>
                  <a:pt x="5014" y="998262"/>
                  <a:pt x="8643" y="28424"/>
                </a:cubicBezTo>
                <a:close/>
              </a:path>
            </a:pathLst>
          </a:custGeom>
          <a:solidFill>
            <a:srgbClr val="FF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96" dirty="0"/>
          </a:p>
        </p:txBody>
      </p:sp>
      <p:pic>
        <p:nvPicPr>
          <p:cNvPr id="45" name="Image 44">
            <a:extLst>
              <a:ext uri="{FF2B5EF4-FFF2-40B4-BE49-F238E27FC236}">
                <a16:creationId xmlns:a16="http://schemas.microsoft.com/office/drawing/2014/main" id="{B34589FC-2285-C343-AA9E-5A8FE2236F0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0370" y="295003"/>
            <a:ext cx="2219611" cy="1045890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E0D3947E-6DE9-DD48-8BC1-7E2C0601FE8D}"/>
              </a:ext>
            </a:extLst>
          </p:cNvPr>
          <p:cNvSpPr txBox="1"/>
          <p:nvPr/>
        </p:nvSpPr>
        <p:spPr>
          <a:xfrm>
            <a:off x="689175" y="2870395"/>
            <a:ext cx="125213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00" dirty="0">
                <a:solidFill>
                  <a:srgbClr val="584741"/>
                </a:solidFill>
                <a:latin typeface="Impact" panose="020B0806030902050204" pitchFamily="34" charset="0"/>
              </a:rPr>
              <a:t>BÉNÉFICIAIRES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4501D026-7F9E-1146-A705-BC93E60FBEBE}"/>
              </a:ext>
            </a:extLst>
          </p:cNvPr>
          <p:cNvSpPr txBox="1"/>
          <p:nvPr/>
        </p:nvSpPr>
        <p:spPr>
          <a:xfrm>
            <a:off x="4391202" y="5740312"/>
            <a:ext cx="142782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00" dirty="0">
                <a:solidFill>
                  <a:srgbClr val="584741"/>
                </a:solidFill>
                <a:latin typeface="Impact" panose="020B0806030902050204" pitchFamily="34" charset="0"/>
              </a:rPr>
              <a:t>MODALITÉS</a:t>
            </a: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99DC6974-0BFB-714F-919F-A66AAABACB9F}"/>
              </a:ext>
            </a:extLst>
          </p:cNvPr>
          <p:cNvSpPr/>
          <p:nvPr/>
        </p:nvSpPr>
        <p:spPr>
          <a:xfrm>
            <a:off x="282499" y="96819"/>
            <a:ext cx="1922075" cy="1896287"/>
          </a:xfrm>
          <a:prstGeom prst="ellipse">
            <a:avLst/>
          </a:prstGeom>
          <a:solidFill>
            <a:srgbClr val="5847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900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ECA7E6D7-2EA6-814E-8887-9591C8CA44EB}"/>
              </a:ext>
            </a:extLst>
          </p:cNvPr>
          <p:cNvSpPr txBox="1"/>
          <p:nvPr/>
        </p:nvSpPr>
        <p:spPr>
          <a:xfrm>
            <a:off x="4336784" y="2905928"/>
            <a:ext cx="23919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00" dirty="0">
                <a:solidFill>
                  <a:srgbClr val="584741"/>
                </a:solidFill>
                <a:latin typeface="Impact" panose="020B0806030902050204" pitchFamily="34" charset="0"/>
              </a:rPr>
              <a:t>QUE FINANCE CE PRÊT ?</a:t>
            </a:r>
          </a:p>
        </p:txBody>
      </p:sp>
      <p:pic>
        <p:nvPicPr>
          <p:cNvPr id="21" name="Image 20">
            <a:extLst>
              <a:ext uri="{FF2B5EF4-FFF2-40B4-BE49-F238E27FC236}">
                <a16:creationId xmlns:a16="http://schemas.microsoft.com/office/drawing/2014/main" id="{F80CEA9A-843D-A34E-B253-401F7384ACA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0706" y="44091"/>
            <a:ext cx="1864976" cy="873125"/>
          </a:xfrm>
          <a:prstGeom prst="rect">
            <a:avLst/>
          </a:prstGeom>
        </p:spPr>
      </p:pic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3E377993-018A-8C48-B446-495787327162}"/>
              </a:ext>
            </a:extLst>
          </p:cNvPr>
          <p:cNvCxnSpPr>
            <a:cxnSpLocks/>
          </p:cNvCxnSpPr>
          <p:nvPr/>
        </p:nvCxnSpPr>
        <p:spPr>
          <a:xfrm flipV="1">
            <a:off x="0" y="10348851"/>
            <a:ext cx="7535682" cy="12114"/>
          </a:xfrm>
          <a:prstGeom prst="line">
            <a:avLst/>
          </a:prstGeom>
          <a:ln w="9525">
            <a:solidFill>
              <a:srgbClr val="786E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>
            <a:extLst>
              <a:ext uri="{FF2B5EF4-FFF2-40B4-BE49-F238E27FC236}">
                <a16:creationId xmlns:a16="http://schemas.microsoft.com/office/drawing/2014/main" id="{D7AF3EF2-E815-C645-9600-1C96F4892CE9}"/>
              </a:ext>
            </a:extLst>
          </p:cNvPr>
          <p:cNvSpPr txBox="1"/>
          <p:nvPr/>
        </p:nvSpPr>
        <p:spPr>
          <a:xfrm>
            <a:off x="2100220" y="1399130"/>
            <a:ext cx="129861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buClr>
                <a:srgbClr val="FFCD00"/>
              </a:buClr>
              <a:buSzPct val="200000"/>
            </a:pPr>
            <a:r>
              <a:rPr lang="fr-FR" sz="900" b="1" dirty="0">
                <a:solidFill>
                  <a:srgbClr val="5847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50 K€ à 5 M€ pour les PME, et jusqu’à 30 M€ pour les ETI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7A36131-DD21-654F-AD16-4D25FD3C5F38}"/>
              </a:ext>
            </a:extLst>
          </p:cNvPr>
          <p:cNvSpPr/>
          <p:nvPr/>
        </p:nvSpPr>
        <p:spPr>
          <a:xfrm>
            <a:off x="330260" y="2287590"/>
            <a:ext cx="7180095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>
              <a:buClr>
                <a:srgbClr val="FFCD00"/>
              </a:buClr>
              <a:buSzPct val="200000"/>
            </a:pPr>
            <a:r>
              <a:rPr lang="fr-FR" sz="900" b="1" dirty="0">
                <a:solidFill>
                  <a:srgbClr val="5847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Prêt Atout s’adresse aux TPE, PME et ETI situées </a:t>
            </a:r>
            <a:r>
              <a:rPr lang="fr-FR" sz="900" dirty="0">
                <a:solidFill>
                  <a:srgbClr val="5847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métropole et dans les DROM/COM</a:t>
            </a:r>
            <a:r>
              <a:rPr lang="fr-FR" sz="9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fr-FR" sz="900" dirty="0">
                <a:solidFill>
                  <a:srgbClr val="5847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rencontrant un besoin de trésorerie lié à une difficulté conjoncturelle, une situation de fragilité temporaire, ou un BFR ne permettant pas des conditions d’exploitation normales.</a:t>
            </a:r>
          </a:p>
        </p:txBody>
      </p:sp>
      <p:cxnSp>
        <p:nvCxnSpPr>
          <p:cNvPr id="66" name="Connecteur droit 65">
            <a:extLst>
              <a:ext uri="{FF2B5EF4-FFF2-40B4-BE49-F238E27FC236}">
                <a16:creationId xmlns:a16="http://schemas.microsoft.com/office/drawing/2014/main" id="{C15B320B-B27C-F74E-B250-BA58BB75B5AB}"/>
              </a:ext>
            </a:extLst>
          </p:cNvPr>
          <p:cNvCxnSpPr>
            <a:cxnSpLocks/>
          </p:cNvCxnSpPr>
          <p:nvPr/>
        </p:nvCxnSpPr>
        <p:spPr>
          <a:xfrm>
            <a:off x="2150260" y="1452511"/>
            <a:ext cx="0" cy="217420"/>
          </a:xfrm>
          <a:prstGeom prst="line">
            <a:avLst/>
          </a:prstGeom>
          <a:ln w="12700">
            <a:solidFill>
              <a:srgbClr val="5847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70">
            <a:extLst>
              <a:ext uri="{FF2B5EF4-FFF2-40B4-BE49-F238E27FC236}">
                <a16:creationId xmlns:a16="http://schemas.microsoft.com/office/drawing/2014/main" id="{5EE1FDB6-0BA3-E841-B947-6AE4AD4A6E98}"/>
              </a:ext>
            </a:extLst>
          </p:cNvPr>
          <p:cNvCxnSpPr>
            <a:cxnSpLocks/>
          </p:cNvCxnSpPr>
          <p:nvPr/>
        </p:nvCxnSpPr>
        <p:spPr>
          <a:xfrm>
            <a:off x="3322637" y="1452511"/>
            <a:ext cx="0" cy="217420"/>
          </a:xfrm>
          <a:prstGeom prst="line">
            <a:avLst/>
          </a:prstGeom>
          <a:ln w="12700">
            <a:solidFill>
              <a:srgbClr val="5847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eur droit 71">
            <a:extLst>
              <a:ext uri="{FF2B5EF4-FFF2-40B4-BE49-F238E27FC236}">
                <a16:creationId xmlns:a16="http://schemas.microsoft.com/office/drawing/2014/main" id="{ABE9BA77-CFDA-544C-92C3-21F281D8049E}"/>
              </a:ext>
            </a:extLst>
          </p:cNvPr>
          <p:cNvCxnSpPr>
            <a:cxnSpLocks/>
          </p:cNvCxnSpPr>
          <p:nvPr/>
        </p:nvCxnSpPr>
        <p:spPr>
          <a:xfrm>
            <a:off x="4031994" y="1470235"/>
            <a:ext cx="0" cy="217420"/>
          </a:xfrm>
          <a:prstGeom prst="line">
            <a:avLst/>
          </a:prstGeom>
          <a:ln w="12700">
            <a:solidFill>
              <a:srgbClr val="5847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ZoneTexte 86">
            <a:extLst>
              <a:ext uri="{FF2B5EF4-FFF2-40B4-BE49-F238E27FC236}">
                <a16:creationId xmlns:a16="http://schemas.microsoft.com/office/drawing/2014/main" id="{B9D294E0-A406-D64E-8102-27262038D8D5}"/>
              </a:ext>
            </a:extLst>
          </p:cNvPr>
          <p:cNvSpPr txBox="1"/>
          <p:nvPr/>
        </p:nvSpPr>
        <p:spPr>
          <a:xfrm>
            <a:off x="795232" y="7287133"/>
            <a:ext cx="256540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00" dirty="0">
                <a:solidFill>
                  <a:srgbClr val="584741"/>
                </a:solidFill>
                <a:latin typeface="Impact" panose="020B0806030902050204" pitchFamily="34" charset="0"/>
              </a:rPr>
              <a:t>ATOUTS DU PRODUIT </a:t>
            </a:r>
          </a:p>
        </p:txBody>
      </p:sp>
      <p:pic>
        <p:nvPicPr>
          <p:cNvPr id="69" name="Image 68">
            <a:extLst>
              <a:ext uri="{FF2B5EF4-FFF2-40B4-BE49-F238E27FC236}">
                <a16:creationId xmlns:a16="http://schemas.microsoft.com/office/drawing/2014/main" id="{6D1B25F7-E240-49DF-AFAF-932F8CDDB1E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143626"/>
            <a:ext cx="7558088" cy="342900"/>
          </a:xfrm>
          <a:prstGeom prst="rect">
            <a:avLst/>
          </a:prstGeom>
        </p:spPr>
      </p:pic>
      <p:sp>
        <p:nvSpPr>
          <p:cNvPr id="77" name="Rectangle 76">
            <a:extLst>
              <a:ext uri="{FF2B5EF4-FFF2-40B4-BE49-F238E27FC236}">
                <a16:creationId xmlns:a16="http://schemas.microsoft.com/office/drawing/2014/main" id="{241E243C-074C-4393-8DDE-E9EF46E3BADE}"/>
              </a:ext>
            </a:extLst>
          </p:cNvPr>
          <p:cNvSpPr/>
          <p:nvPr/>
        </p:nvSpPr>
        <p:spPr>
          <a:xfrm>
            <a:off x="668434" y="4132205"/>
            <a:ext cx="2775930" cy="1455463"/>
          </a:xfrm>
          <a:prstGeom prst="rect">
            <a:avLst/>
          </a:prstGeom>
        </p:spPr>
        <p:txBody>
          <a:bodyPr wrap="square" rIns="72000">
            <a:spAutoFit/>
          </a:bodyPr>
          <a:lstStyle/>
          <a:p>
            <a:pPr marL="171450" indent="-171450" algn="just">
              <a:lnSpc>
                <a:spcPts val="1058"/>
              </a:lnSpc>
              <a:spcBef>
                <a:spcPts val="400"/>
              </a:spcBef>
              <a:buClr>
                <a:schemeClr val="accent4"/>
              </a:buClr>
              <a:buSzPct val="125000"/>
              <a:buFont typeface="Wingdings 2" panose="05020102010507070707" pitchFamily="18" charset="2"/>
              <a:buChar char=""/>
              <a:tabLst>
                <a:tab pos="81029" algn="l"/>
              </a:tabLst>
            </a:pPr>
            <a:r>
              <a:rPr lang="fr-FR" sz="900" b="1" spc="-4" dirty="0">
                <a:solidFill>
                  <a:srgbClr val="584741"/>
                </a:solidFill>
                <a:latin typeface="Arial" charset="0"/>
                <a:cs typeface="Arial" charset="0"/>
              </a:rPr>
              <a:t>TPE, PME et ETI répondant à la définition européenne</a:t>
            </a:r>
          </a:p>
          <a:p>
            <a:pPr marL="171450" indent="-171450" algn="just">
              <a:lnSpc>
                <a:spcPts val="1058"/>
              </a:lnSpc>
              <a:spcBef>
                <a:spcPts val="400"/>
              </a:spcBef>
              <a:buClr>
                <a:schemeClr val="accent4"/>
              </a:buClr>
              <a:buSzPct val="125000"/>
              <a:buFont typeface="Wingdings 2" panose="05020102010507070707" pitchFamily="18" charset="2"/>
              <a:buChar char=""/>
              <a:tabLst>
                <a:tab pos="81029" algn="l"/>
              </a:tabLst>
            </a:pPr>
            <a:r>
              <a:rPr lang="fr-FR" sz="900" b="1" spc="-4" dirty="0">
                <a:solidFill>
                  <a:srgbClr val="584741"/>
                </a:solidFill>
                <a:latin typeface="Arial" charset="0"/>
                <a:cs typeface="Arial" charset="0"/>
              </a:rPr>
              <a:t>Possédant 12 mois de bilan minimum</a:t>
            </a:r>
          </a:p>
          <a:p>
            <a:pPr marL="171450" indent="-171450" algn="just">
              <a:lnSpc>
                <a:spcPts val="1058"/>
              </a:lnSpc>
              <a:spcBef>
                <a:spcPts val="400"/>
              </a:spcBef>
              <a:buClr>
                <a:schemeClr val="accent4"/>
              </a:buClr>
              <a:buSzPct val="125000"/>
              <a:buFont typeface="Wingdings 2" panose="05020102010507070707" pitchFamily="18" charset="2"/>
              <a:buChar char=""/>
              <a:tabLst>
                <a:tab pos="81029" algn="l"/>
              </a:tabLst>
            </a:pPr>
            <a:r>
              <a:rPr lang="fr-FR" sz="900" b="1" spc="-4" dirty="0">
                <a:solidFill>
                  <a:srgbClr val="584741"/>
                </a:solidFill>
                <a:latin typeface="Arial" charset="0"/>
                <a:cs typeface="Arial" charset="0"/>
              </a:rPr>
              <a:t>Tous secteurs d’activité</a:t>
            </a:r>
            <a:r>
              <a:rPr lang="fr-FR" sz="900" spc="-4" dirty="0">
                <a:solidFill>
                  <a:srgbClr val="584741"/>
                </a:solidFill>
                <a:latin typeface="Arial" charset="0"/>
                <a:cs typeface="Arial" charset="0"/>
              </a:rPr>
              <a:t>, sauf exclusions (les SCI, les entreprises d’intermédiation financière, les entreprises de promotion et de locations immobilières, les entreprises agricoles ayant un CA inférieur à 750 K€, et les entreprises en difficulté)</a:t>
            </a:r>
          </a:p>
        </p:txBody>
      </p:sp>
      <p:sp>
        <p:nvSpPr>
          <p:cNvPr id="67" name="Ellipse 66">
            <a:extLst>
              <a:ext uri="{FF2B5EF4-FFF2-40B4-BE49-F238E27FC236}">
                <a16:creationId xmlns:a16="http://schemas.microsoft.com/office/drawing/2014/main" id="{90FE42F7-2116-4CFD-BA68-F86C5DCF5877}"/>
              </a:ext>
            </a:extLst>
          </p:cNvPr>
          <p:cNvSpPr/>
          <p:nvPr/>
        </p:nvSpPr>
        <p:spPr>
          <a:xfrm>
            <a:off x="114134" y="673455"/>
            <a:ext cx="614847" cy="61484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96" dirty="0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1F520486-0B12-4D91-A6FF-B6B35E9BA26B}"/>
              </a:ext>
            </a:extLst>
          </p:cNvPr>
          <p:cNvSpPr/>
          <p:nvPr/>
        </p:nvSpPr>
        <p:spPr>
          <a:xfrm>
            <a:off x="113492" y="802791"/>
            <a:ext cx="616131" cy="3636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fr-FR" sz="1763" dirty="0">
                <a:solidFill>
                  <a:srgbClr val="584741"/>
                </a:solidFill>
                <a:latin typeface="Impact" panose="020B0806030902050204" pitchFamily="34" charset="0"/>
              </a:rPr>
              <a:t>PRÊT</a:t>
            </a:r>
            <a:endParaRPr lang="fr-FR" sz="1763" dirty="0">
              <a:solidFill>
                <a:srgbClr val="584741"/>
              </a:solidFill>
            </a:endParaRPr>
          </a:p>
        </p:txBody>
      </p:sp>
      <p:sp>
        <p:nvSpPr>
          <p:cNvPr id="62" name="ZoneTexte 61">
            <a:extLst>
              <a:ext uri="{FF2B5EF4-FFF2-40B4-BE49-F238E27FC236}">
                <a16:creationId xmlns:a16="http://schemas.microsoft.com/office/drawing/2014/main" id="{5027703A-9D5E-4793-9EA8-5DDC81D47DAE}"/>
              </a:ext>
            </a:extLst>
          </p:cNvPr>
          <p:cNvSpPr txBox="1"/>
          <p:nvPr/>
        </p:nvSpPr>
        <p:spPr>
          <a:xfrm>
            <a:off x="787377" y="5771712"/>
            <a:ext cx="142782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00" dirty="0">
                <a:solidFill>
                  <a:srgbClr val="584741"/>
                </a:solidFill>
                <a:latin typeface="Impact" panose="020B0806030902050204" pitchFamily="34" charset="0"/>
              </a:rPr>
              <a:t>COÛTS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BAD0447A-96B3-4AF1-A01D-47B22330A03E}"/>
              </a:ext>
            </a:extLst>
          </p:cNvPr>
          <p:cNvSpPr/>
          <p:nvPr/>
        </p:nvSpPr>
        <p:spPr>
          <a:xfrm>
            <a:off x="744312" y="6166239"/>
            <a:ext cx="2809079" cy="1109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lnSpc>
                <a:spcPts val="1058"/>
              </a:lnSpc>
              <a:spcBef>
                <a:spcPts val="600"/>
              </a:spcBef>
              <a:buClr>
                <a:schemeClr val="accent4"/>
              </a:buClr>
              <a:buSzPct val="125000"/>
              <a:buFont typeface="Wingdings 2" panose="05020102010507070707" pitchFamily="18" charset="2"/>
              <a:buChar char=""/>
              <a:tabLst>
                <a:tab pos="81029" algn="l"/>
              </a:tabLst>
            </a:pPr>
            <a:r>
              <a:rPr lang="fr-FR" sz="900" b="1" spc="-4" dirty="0">
                <a:solidFill>
                  <a:srgbClr val="584741"/>
                </a:solidFill>
                <a:latin typeface="Arial" charset="0"/>
                <a:cs typeface="Arial" charset="0"/>
              </a:rPr>
              <a:t>Taux fixe ou variable</a:t>
            </a:r>
            <a:endParaRPr lang="fr-FR" sz="900" spc="-4" dirty="0">
              <a:solidFill>
                <a:srgbClr val="584741"/>
              </a:solidFill>
              <a:latin typeface="Arial" charset="0"/>
              <a:cs typeface="Arial" charset="0"/>
            </a:endParaRPr>
          </a:p>
          <a:p>
            <a:pPr marL="171450" indent="-171450" algn="just">
              <a:lnSpc>
                <a:spcPts val="1058"/>
              </a:lnSpc>
              <a:spcBef>
                <a:spcPts val="600"/>
              </a:spcBef>
              <a:buClr>
                <a:schemeClr val="accent4"/>
              </a:buClr>
              <a:buSzPct val="125000"/>
              <a:buFont typeface="Wingdings 2" panose="05020102010507070707" pitchFamily="18" charset="2"/>
              <a:buChar char=""/>
              <a:tabLst>
                <a:tab pos="81029" algn="l"/>
              </a:tabLst>
            </a:pPr>
            <a:r>
              <a:rPr lang="fr-FR" sz="900" b="1" spc="-4" dirty="0">
                <a:solidFill>
                  <a:srgbClr val="584741"/>
                </a:solidFill>
                <a:latin typeface="Arial" charset="0"/>
                <a:cs typeface="Arial" charset="0"/>
              </a:rPr>
              <a:t>Pas de frais de dossier </a:t>
            </a:r>
          </a:p>
          <a:p>
            <a:pPr marL="171450" indent="-171450" algn="just">
              <a:lnSpc>
                <a:spcPts val="1058"/>
              </a:lnSpc>
              <a:spcBef>
                <a:spcPts val="600"/>
              </a:spcBef>
              <a:buClr>
                <a:schemeClr val="accent4"/>
              </a:buClr>
              <a:buSzPct val="125000"/>
              <a:buFont typeface="Wingdings 2" panose="05020102010507070707" pitchFamily="18" charset="2"/>
              <a:buChar char=""/>
              <a:tabLst>
                <a:tab pos="81029" algn="l"/>
              </a:tabLst>
            </a:pPr>
            <a:r>
              <a:rPr lang="fr-FR" sz="900" b="1" spc="-4" dirty="0">
                <a:solidFill>
                  <a:srgbClr val="584741"/>
                </a:solidFill>
                <a:latin typeface="Arial" charset="0"/>
                <a:cs typeface="Arial" charset="0"/>
              </a:rPr>
              <a:t>Assurance Décès PTIA sur demande de l’entreprise</a:t>
            </a:r>
          </a:p>
          <a:p>
            <a:pPr algn="just">
              <a:lnSpc>
                <a:spcPts val="1058"/>
              </a:lnSpc>
              <a:spcBef>
                <a:spcPts val="141"/>
              </a:spcBef>
              <a:buClr>
                <a:srgbClr val="FFCD00"/>
              </a:buClr>
              <a:buSzPct val="180000"/>
              <a:tabLst>
                <a:tab pos="81029" algn="l"/>
              </a:tabLst>
            </a:pPr>
            <a:endParaRPr lang="fr-FR" sz="900" b="1" dirty="0">
              <a:solidFill>
                <a:srgbClr val="5847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1058"/>
              </a:lnSpc>
              <a:spcBef>
                <a:spcPts val="141"/>
              </a:spcBef>
              <a:buClr>
                <a:srgbClr val="FFCD00"/>
              </a:buClr>
              <a:buSzPct val="180000"/>
              <a:tabLst>
                <a:tab pos="81029" algn="l"/>
              </a:tabLst>
            </a:pPr>
            <a:endParaRPr lang="fr-FR" sz="900" dirty="0">
              <a:solidFill>
                <a:srgbClr val="5847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5B258B5-87FB-534F-BCCA-A6214C4A1BDF}"/>
              </a:ext>
            </a:extLst>
          </p:cNvPr>
          <p:cNvSpPr/>
          <p:nvPr/>
        </p:nvSpPr>
        <p:spPr>
          <a:xfrm>
            <a:off x="4242335" y="3475865"/>
            <a:ext cx="2879999" cy="904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lnSpc>
                <a:spcPts val="1058"/>
              </a:lnSpc>
              <a:spcBef>
                <a:spcPts val="300"/>
              </a:spcBef>
              <a:buClr>
                <a:schemeClr val="accent4"/>
              </a:buClr>
              <a:buSzPct val="125000"/>
              <a:buFont typeface="Wingdings 2" panose="05020102010507070707" pitchFamily="18" charset="2"/>
              <a:buChar char=""/>
              <a:tabLst>
                <a:tab pos="81029" algn="l"/>
              </a:tabLst>
            </a:pPr>
            <a:r>
              <a:rPr lang="fr-FR" sz="900" b="1" dirty="0">
                <a:solidFill>
                  <a:srgbClr val="5847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besoin de Trésorerie ponctuel</a:t>
            </a:r>
          </a:p>
          <a:p>
            <a:pPr marL="171450" indent="-171450" algn="just">
              <a:lnSpc>
                <a:spcPts val="1058"/>
              </a:lnSpc>
              <a:spcBef>
                <a:spcPts val="300"/>
              </a:spcBef>
              <a:buClr>
                <a:schemeClr val="accent4"/>
              </a:buClr>
              <a:buSzPct val="125000"/>
              <a:buFont typeface="Wingdings 2" panose="05020102010507070707" pitchFamily="18" charset="2"/>
              <a:buChar char=""/>
              <a:tabLst>
                <a:tab pos="81029" algn="l"/>
              </a:tabLst>
            </a:pPr>
            <a:endParaRPr lang="fr-FR" sz="900" b="1" dirty="0">
              <a:solidFill>
                <a:srgbClr val="5847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lnSpc>
                <a:spcPts val="1058"/>
              </a:lnSpc>
              <a:spcBef>
                <a:spcPts val="300"/>
              </a:spcBef>
              <a:buClr>
                <a:schemeClr val="accent4"/>
              </a:buClr>
              <a:buSzPct val="125000"/>
              <a:buFont typeface="Wingdings 2" panose="05020102010507070707" pitchFamily="18" charset="2"/>
              <a:buChar char=""/>
              <a:tabLst>
                <a:tab pos="81029" algn="l"/>
              </a:tabLst>
            </a:pPr>
            <a:r>
              <a:rPr lang="fr-FR" sz="900" b="1" dirty="0">
                <a:solidFill>
                  <a:srgbClr val="5847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L’augmentation exceptionnelle du BFR, lié à la conjoncture</a:t>
            </a:r>
          </a:p>
          <a:p>
            <a:pPr marL="171450" indent="-171450" algn="just">
              <a:lnSpc>
                <a:spcPts val="1058"/>
              </a:lnSpc>
              <a:spcBef>
                <a:spcPts val="300"/>
              </a:spcBef>
              <a:buClr>
                <a:schemeClr val="accent4"/>
              </a:buClr>
              <a:buSzPct val="125000"/>
              <a:buFont typeface="Wingdings 2" panose="05020102010507070707" pitchFamily="18" charset="2"/>
              <a:buChar char=""/>
              <a:tabLst>
                <a:tab pos="81029" algn="l"/>
              </a:tabLst>
            </a:pPr>
            <a:endParaRPr lang="fr-FR" sz="900" b="1" dirty="0">
              <a:solidFill>
                <a:srgbClr val="5847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B7FF9318-EAC3-44E5-8CE7-F25908A1723F}"/>
              </a:ext>
            </a:extLst>
          </p:cNvPr>
          <p:cNvSpPr/>
          <p:nvPr/>
        </p:nvSpPr>
        <p:spPr>
          <a:xfrm>
            <a:off x="4329572" y="6138160"/>
            <a:ext cx="2880000" cy="10194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lnSpc>
                <a:spcPts val="1058"/>
              </a:lnSpc>
              <a:spcBef>
                <a:spcPts val="600"/>
              </a:spcBef>
              <a:buClr>
                <a:schemeClr val="accent4"/>
              </a:buClr>
              <a:buSzPct val="125000"/>
              <a:buFont typeface="Wingdings 2" panose="05020102010507070707" pitchFamily="18" charset="2"/>
              <a:buChar char=""/>
              <a:tabLst>
                <a:tab pos="81029" algn="l"/>
              </a:tabLst>
            </a:pPr>
            <a:r>
              <a:rPr lang="fr-FR" sz="900" b="1" dirty="0">
                <a:solidFill>
                  <a:srgbClr val="5847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 de suretés réelles et / ou personnelles</a:t>
            </a:r>
          </a:p>
          <a:p>
            <a:pPr marL="171450" indent="-171450" algn="just">
              <a:lnSpc>
                <a:spcPts val="1058"/>
              </a:lnSpc>
              <a:spcBef>
                <a:spcPts val="600"/>
              </a:spcBef>
              <a:buClr>
                <a:schemeClr val="accent4"/>
              </a:buClr>
              <a:buSzPct val="125000"/>
              <a:buFont typeface="Wingdings 2" panose="05020102010507070707" pitchFamily="18" charset="2"/>
              <a:buChar char=""/>
              <a:tabLst>
                <a:tab pos="81029" algn="l"/>
              </a:tabLst>
            </a:pPr>
            <a:r>
              <a:rPr lang="fr-FR" sz="900" b="1" dirty="0">
                <a:solidFill>
                  <a:srgbClr val="5847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Partenariat financier (1 pour 1) </a:t>
            </a:r>
            <a:endParaRPr lang="fr-FR" sz="900" spc="-4" dirty="0">
              <a:solidFill>
                <a:srgbClr val="584741"/>
              </a:solidFill>
              <a:latin typeface="Arial" charset="0"/>
              <a:cs typeface="Arial" charset="0"/>
            </a:endParaRPr>
          </a:p>
          <a:p>
            <a:pPr marL="171450" indent="-171450" algn="just">
              <a:lnSpc>
                <a:spcPts val="1058"/>
              </a:lnSpc>
              <a:spcBef>
                <a:spcPts val="600"/>
              </a:spcBef>
              <a:buClr>
                <a:schemeClr val="accent4"/>
              </a:buClr>
              <a:buSzPct val="125000"/>
              <a:buFont typeface="Wingdings 2" panose="05020102010507070707" pitchFamily="18" charset="2"/>
              <a:buChar char=""/>
              <a:tabLst>
                <a:tab pos="81029" algn="l"/>
              </a:tabLst>
            </a:pPr>
            <a:r>
              <a:rPr lang="fr-FR" sz="900" b="1" spc="-4" dirty="0">
                <a:solidFill>
                  <a:srgbClr val="584741"/>
                </a:solidFill>
                <a:latin typeface="Arial" charset="0"/>
                <a:cs typeface="Arial" charset="0"/>
              </a:rPr>
              <a:t>Échéances trimestrielles </a:t>
            </a:r>
            <a:r>
              <a:rPr lang="fr-FR" sz="900" spc="-4" dirty="0">
                <a:solidFill>
                  <a:srgbClr val="584741"/>
                </a:solidFill>
                <a:latin typeface="Arial" charset="0"/>
                <a:cs typeface="Arial" charset="0"/>
              </a:rPr>
              <a:t>avec amortissement financier du capital</a:t>
            </a:r>
          </a:p>
          <a:p>
            <a:pPr marL="171450" indent="-171450" algn="just">
              <a:lnSpc>
                <a:spcPts val="1058"/>
              </a:lnSpc>
              <a:spcBef>
                <a:spcPts val="600"/>
              </a:spcBef>
              <a:buClr>
                <a:schemeClr val="accent4"/>
              </a:buClr>
              <a:buSzPct val="125000"/>
              <a:buFont typeface="Wingdings 2" panose="05020102010507070707" pitchFamily="18" charset="2"/>
              <a:buChar char=""/>
              <a:tabLst>
                <a:tab pos="81029" algn="l"/>
              </a:tabLst>
            </a:pPr>
            <a:endParaRPr lang="fr-FR" sz="900" dirty="0">
              <a:solidFill>
                <a:srgbClr val="5847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2" name="ZoneTexte 141">
            <a:extLst>
              <a:ext uri="{FF2B5EF4-FFF2-40B4-BE49-F238E27FC236}">
                <a16:creationId xmlns:a16="http://schemas.microsoft.com/office/drawing/2014/main" id="{FD7BEE4A-A635-423D-A477-47EB95D71F2D}"/>
              </a:ext>
            </a:extLst>
          </p:cNvPr>
          <p:cNvSpPr txBox="1"/>
          <p:nvPr/>
        </p:nvSpPr>
        <p:spPr>
          <a:xfrm>
            <a:off x="800781" y="8832075"/>
            <a:ext cx="328123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00" cap="all" dirty="0">
                <a:solidFill>
                  <a:srgbClr val="584741"/>
                </a:solidFill>
                <a:latin typeface="Impact" panose="020B0806030902050204" pitchFamily="34" charset="0"/>
              </a:rPr>
              <a:t>Offre complémentaire</a:t>
            </a:r>
          </a:p>
        </p:txBody>
      </p:sp>
      <p:pic>
        <p:nvPicPr>
          <p:cNvPr id="51" name="Image 50">
            <a:extLst>
              <a:ext uri="{FF2B5EF4-FFF2-40B4-BE49-F238E27FC236}">
                <a16:creationId xmlns:a16="http://schemas.microsoft.com/office/drawing/2014/main" id="{7B1AFEBC-E24C-46C0-A5E2-A0D409166FA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7545" y="5695806"/>
            <a:ext cx="432000" cy="432000"/>
          </a:xfrm>
          <a:prstGeom prst="rect">
            <a:avLst/>
          </a:prstGeom>
        </p:spPr>
      </p:pic>
      <p:pic>
        <p:nvPicPr>
          <p:cNvPr id="61" name="Image 60" descr="Une image contenant clipart&#10;&#10;Description générée avec un niveau de confiance élevé">
            <a:extLst>
              <a:ext uri="{FF2B5EF4-FFF2-40B4-BE49-F238E27FC236}">
                <a16:creationId xmlns:a16="http://schemas.microsoft.com/office/drawing/2014/main" id="{ED2D65A5-74AA-42FB-B349-9952DAB67D39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58" y="8774906"/>
            <a:ext cx="432000" cy="432000"/>
          </a:xfrm>
          <a:prstGeom prst="rect">
            <a:avLst/>
          </a:prstGeom>
        </p:spPr>
      </p:pic>
      <p:sp>
        <p:nvSpPr>
          <p:cNvPr id="156" name="Rectangle 155">
            <a:extLst>
              <a:ext uri="{FF2B5EF4-FFF2-40B4-BE49-F238E27FC236}">
                <a16:creationId xmlns:a16="http://schemas.microsoft.com/office/drawing/2014/main" id="{66EFE4C0-2E2C-4A27-A230-04D16FBA4F4D}"/>
              </a:ext>
            </a:extLst>
          </p:cNvPr>
          <p:cNvSpPr/>
          <p:nvPr/>
        </p:nvSpPr>
        <p:spPr>
          <a:xfrm>
            <a:off x="669109" y="3844694"/>
            <a:ext cx="1789843" cy="224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58"/>
              </a:lnSpc>
              <a:spcBef>
                <a:spcPts val="141"/>
              </a:spcBef>
              <a:buClr>
                <a:srgbClr val="FFCD00"/>
              </a:buClr>
              <a:buSzPct val="180000"/>
              <a:tabLst>
                <a:tab pos="81029" algn="l"/>
              </a:tabLst>
            </a:pPr>
            <a:r>
              <a:rPr lang="fr-FR" sz="900" b="1" cap="all" dirty="0">
                <a:solidFill>
                  <a:srgbClr val="5847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Éligibilité</a:t>
            </a:r>
            <a:endParaRPr lang="fr-FR" sz="900" cap="all" dirty="0">
              <a:solidFill>
                <a:srgbClr val="5847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019C6404-DE64-4D46-B469-658E096AE232}"/>
              </a:ext>
            </a:extLst>
          </p:cNvPr>
          <p:cNvSpPr/>
          <p:nvPr/>
        </p:nvSpPr>
        <p:spPr>
          <a:xfrm>
            <a:off x="674537" y="3488250"/>
            <a:ext cx="731320" cy="224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lnSpc>
                <a:spcPts val="1058"/>
              </a:lnSpc>
              <a:spcBef>
                <a:spcPts val="600"/>
              </a:spcBef>
              <a:buClr>
                <a:schemeClr val="accent4"/>
              </a:buClr>
              <a:buSzPct val="125000"/>
              <a:buFont typeface="Wingdings 2" panose="05020102010507070707" pitchFamily="18" charset="2"/>
              <a:buChar char=""/>
              <a:tabLst>
                <a:tab pos="81029" algn="l"/>
              </a:tabLst>
            </a:pPr>
            <a:r>
              <a:rPr lang="fr-FR" sz="900" spc="-4" dirty="0">
                <a:solidFill>
                  <a:srgbClr val="584741"/>
                </a:solidFill>
                <a:latin typeface="Arial" charset="0"/>
                <a:cs typeface="Arial" charset="0"/>
              </a:rPr>
              <a:t>TPE</a:t>
            </a:r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834E1C8B-BA0B-4D02-873D-C49F0B645704}"/>
              </a:ext>
            </a:extLst>
          </p:cNvPr>
          <p:cNvSpPr/>
          <p:nvPr/>
        </p:nvSpPr>
        <p:spPr>
          <a:xfrm>
            <a:off x="1242051" y="3496183"/>
            <a:ext cx="731320" cy="224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lnSpc>
                <a:spcPts val="1058"/>
              </a:lnSpc>
              <a:spcBef>
                <a:spcPts val="600"/>
              </a:spcBef>
              <a:buClr>
                <a:schemeClr val="accent4"/>
              </a:buClr>
              <a:buSzPct val="125000"/>
              <a:buFont typeface="Wingdings 2" panose="05020102010507070707" pitchFamily="18" charset="2"/>
              <a:buChar char=""/>
              <a:tabLst>
                <a:tab pos="81029" algn="l"/>
              </a:tabLst>
            </a:pPr>
            <a:r>
              <a:rPr lang="fr-FR" sz="900" spc="-4" dirty="0">
                <a:solidFill>
                  <a:srgbClr val="584741"/>
                </a:solidFill>
                <a:latin typeface="Arial" charset="0"/>
                <a:cs typeface="Arial" charset="0"/>
              </a:rPr>
              <a:t>PME</a:t>
            </a:r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2DCB902D-BB5B-46B0-BF3E-088324D8B94F}"/>
              </a:ext>
            </a:extLst>
          </p:cNvPr>
          <p:cNvSpPr/>
          <p:nvPr/>
        </p:nvSpPr>
        <p:spPr>
          <a:xfrm>
            <a:off x="2508876" y="3496183"/>
            <a:ext cx="731320" cy="224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lnSpc>
                <a:spcPts val="1058"/>
              </a:lnSpc>
              <a:spcBef>
                <a:spcPts val="600"/>
              </a:spcBef>
              <a:buClr>
                <a:schemeClr val="accent4"/>
              </a:buClr>
              <a:buSzPct val="125000"/>
              <a:buFont typeface="Wingdings 2" panose="05020102010507070707" pitchFamily="18" charset="2"/>
              <a:buChar char=""/>
              <a:tabLst>
                <a:tab pos="81029" algn="l"/>
              </a:tabLst>
            </a:pPr>
            <a:r>
              <a:rPr lang="fr-FR" sz="900" spc="-4" dirty="0">
                <a:solidFill>
                  <a:srgbClr val="584741"/>
                </a:solidFill>
                <a:latin typeface="Arial" charset="0"/>
                <a:cs typeface="Arial" charset="0"/>
              </a:rPr>
              <a:t>GE</a:t>
            </a:r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ED5A9624-6847-4B83-BA18-99927983AE2F}"/>
              </a:ext>
            </a:extLst>
          </p:cNvPr>
          <p:cNvSpPr/>
          <p:nvPr/>
        </p:nvSpPr>
        <p:spPr>
          <a:xfrm>
            <a:off x="716947" y="9152772"/>
            <a:ext cx="6465260" cy="365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lnSpc>
                <a:spcPts val="1058"/>
              </a:lnSpc>
              <a:spcBef>
                <a:spcPts val="600"/>
              </a:spcBef>
              <a:buClr>
                <a:schemeClr val="accent4"/>
              </a:buClr>
              <a:buSzPct val="125000"/>
              <a:buFont typeface="Wingdings 2" panose="05020102010507070707" pitchFamily="18" charset="2"/>
              <a:buChar char=""/>
              <a:tabLst>
                <a:tab pos="81029" algn="l"/>
              </a:tabLst>
            </a:pPr>
            <a:r>
              <a:rPr lang="fr-FR" sz="900" b="1" spc="-4" dirty="0">
                <a:solidFill>
                  <a:srgbClr val="5847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Intervention en garantie de Bpifrance possible sur les financements bancaires associés</a:t>
            </a:r>
            <a:r>
              <a:rPr lang="fr-FR" sz="900" spc="-4" dirty="0">
                <a:solidFill>
                  <a:srgbClr val="5847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selon les règles et taux en vigueur</a:t>
            </a:r>
          </a:p>
        </p:txBody>
      </p:sp>
      <p:cxnSp>
        <p:nvCxnSpPr>
          <p:cNvPr id="52" name="Connecteur droit 51">
            <a:extLst>
              <a:ext uri="{FF2B5EF4-FFF2-40B4-BE49-F238E27FC236}">
                <a16:creationId xmlns:a16="http://schemas.microsoft.com/office/drawing/2014/main" id="{5BC2C5ED-9220-493B-BC37-0CC2A966897F}"/>
              </a:ext>
            </a:extLst>
          </p:cNvPr>
          <p:cNvCxnSpPr>
            <a:cxnSpLocks/>
            <a:stCxn id="73" idx="5"/>
          </p:cNvCxnSpPr>
          <p:nvPr/>
        </p:nvCxnSpPr>
        <p:spPr>
          <a:xfrm flipV="1">
            <a:off x="662222" y="3181699"/>
            <a:ext cx="2784853" cy="10962"/>
          </a:xfrm>
          <a:prstGeom prst="line">
            <a:avLst/>
          </a:prstGeom>
          <a:ln w="12700">
            <a:solidFill>
              <a:srgbClr val="FFCD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eur droit 85">
            <a:extLst>
              <a:ext uri="{FF2B5EF4-FFF2-40B4-BE49-F238E27FC236}">
                <a16:creationId xmlns:a16="http://schemas.microsoft.com/office/drawing/2014/main" id="{2D545A56-90C8-45A9-9C91-35AB16509A43}"/>
              </a:ext>
            </a:extLst>
          </p:cNvPr>
          <p:cNvCxnSpPr>
            <a:cxnSpLocks/>
          </p:cNvCxnSpPr>
          <p:nvPr/>
        </p:nvCxnSpPr>
        <p:spPr>
          <a:xfrm>
            <a:off x="732906" y="6069664"/>
            <a:ext cx="2789358" cy="0"/>
          </a:xfrm>
          <a:prstGeom prst="line">
            <a:avLst/>
          </a:prstGeom>
          <a:ln w="12700">
            <a:solidFill>
              <a:srgbClr val="FFCD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>
            <a:extLst>
              <a:ext uri="{FF2B5EF4-FFF2-40B4-BE49-F238E27FC236}">
                <a16:creationId xmlns:a16="http://schemas.microsoft.com/office/drawing/2014/main" id="{AC866906-8153-4BAC-80B5-2635DF7E643A}"/>
              </a:ext>
            </a:extLst>
          </p:cNvPr>
          <p:cNvCxnSpPr>
            <a:cxnSpLocks/>
          </p:cNvCxnSpPr>
          <p:nvPr/>
        </p:nvCxnSpPr>
        <p:spPr>
          <a:xfrm>
            <a:off x="4396172" y="6052003"/>
            <a:ext cx="2746800" cy="0"/>
          </a:xfrm>
          <a:prstGeom prst="line">
            <a:avLst/>
          </a:prstGeom>
          <a:ln w="12700">
            <a:solidFill>
              <a:srgbClr val="FFCD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54">
            <a:extLst>
              <a:ext uri="{FF2B5EF4-FFF2-40B4-BE49-F238E27FC236}">
                <a16:creationId xmlns:a16="http://schemas.microsoft.com/office/drawing/2014/main" id="{57C88E19-3798-4F41-B69A-A538A41DA6B0}"/>
              </a:ext>
            </a:extLst>
          </p:cNvPr>
          <p:cNvCxnSpPr>
            <a:cxnSpLocks/>
          </p:cNvCxnSpPr>
          <p:nvPr/>
        </p:nvCxnSpPr>
        <p:spPr>
          <a:xfrm>
            <a:off x="745806" y="7570000"/>
            <a:ext cx="6347302" cy="9925"/>
          </a:xfrm>
          <a:prstGeom prst="line">
            <a:avLst/>
          </a:prstGeom>
          <a:ln>
            <a:solidFill>
              <a:srgbClr val="FFCD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cteur droit 140">
            <a:extLst>
              <a:ext uri="{FF2B5EF4-FFF2-40B4-BE49-F238E27FC236}">
                <a16:creationId xmlns:a16="http://schemas.microsoft.com/office/drawing/2014/main" id="{60C286D4-B743-46A2-BC3C-93BDF307844F}"/>
              </a:ext>
            </a:extLst>
          </p:cNvPr>
          <p:cNvCxnSpPr>
            <a:cxnSpLocks/>
          </p:cNvCxnSpPr>
          <p:nvPr/>
        </p:nvCxnSpPr>
        <p:spPr>
          <a:xfrm flipV="1">
            <a:off x="749300" y="9124463"/>
            <a:ext cx="6353747" cy="2932"/>
          </a:xfrm>
          <a:prstGeom prst="line">
            <a:avLst/>
          </a:prstGeom>
          <a:ln w="12700">
            <a:solidFill>
              <a:srgbClr val="FFCD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Groupe 58">
            <a:extLst>
              <a:ext uri="{FF2B5EF4-FFF2-40B4-BE49-F238E27FC236}">
                <a16:creationId xmlns:a16="http://schemas.microsoft.com/office/drawing/2014/main" id="{6A52BA77-FF58-4D77-AA99-973FFBADC350}"/>
              </a:ext>
            </a:extLst>
          </p:cNvPr>
          <p:cNvGrpSpPr/>
          <p:nvPr/>
        </p:nvGrpSpPr>
        <p:grpSpPr>
          <a:xfrm>
            <a:off x="293487" y="2783582"/>
            <a:ext cx="432000" cy="469710"/>
            <a:chOff x="186185" y="3611829"/>
            <a:chExt cx="238529" cy="270617"/>
          </a:xfrm>
        </p:grpSpPr>
        <p:pic>
          <p:nvPicPr>
            <p:cNvPr id="68" name="Image 67">
              <a:extLst>
                <a:ext uri="{FF2B5EF4-FFF2-40B4-BE49-F238E27FC236}">
                  <a16:creationId xmlns:a16="http://schemas.microsoft.com/office/drawing/2014/main" id="{D09612FD-5D67-4BA1-80DB-1D2EC8897B7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360" t="5096" r="21341" b="10773"/>
            <a:stretch/>
          </p:blipFill>
          <p:spPr>
            <a:xfrm>
              <a:off x="186185" y="3611829"/>
              <a:ext cx="218779" cy="269500"/>
            </a:xfrm>
            <a:prstGeom prst="rect">
              <a:avLst/>
            </a:prstGeom>
          </p:spPr>
        </p:pic>
        <p:sp>
          <p:nvSpPr>
            <p:cNvPr id="73" name="Ellipse 72">
              <a:extLst>
                <a:ext uri="{FF2B5EF4-FFF2-40B4-BE49-F238E27FC236}">
                  <a16:creationId xmlns:a16="http://schemas.microsoft.com/office/drawing/2014/main" id="{3FD50B21-B0BC-490C-90F2-D8CA16B3A96C}"/>
                </a:ext>
              </a:extLst>
            </p:cNvPr>
            <p:cNvSpPr/>
            <p:nvPr/>
          </p:nvSpPr>
          <p:spPr>
            <a:xfrm>
              <a:off x="186186" y="3643918"/>
              <a:ext cx="238528" cy="238528"/>
            </a:xfrm>
            <a:prstGeom prst="ellipse">
              <a:avLst/>
            </a:prstGeom>
            <a:noFill/>
            <a:ln w="9525">
              <a:solidFill>
                <a:srgbClr val="FFCD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84" name="Groupe 83">
            <a:extLst>
              <a:ext uri="{FF2B5EF4-FFF2-40B4-BE49-F238E27FC236}">
                <a16:creationId xmlns:a16="http://schemas.microsoft.com/office/drawing/2014/main" id="{B9EA7459-ADA1-4823-8819-15A0987E310D}"/>
              </a:ext>
            </a:extLst>
          </p:cNvPr>
          <p:cNvGrpSpPr/>
          <p:nvPr/>
        </p:nvGrpSpPr>
        <p:grpSpPr>
          <a:xfrm>
            <a:off x="3920308" y="2847433"/>
            <a:ext cx="432000" cy="432000"/>
            <a:chOff x="3962507" y="2435984"/>
            <a:chExt cx="360733" cy="340143"/>
          </a:xfrm>
        </p:grpSpPr>
        <p:sp>
          <p:nvSpPr>
            <p:cNvPr id="85" name="Ellipse 84">
              <a:extLst>
                <a:ext uri="{FF2B5EF4-FFF2-40B4-BE49-F238E27FC236}">
                  <a16:creationId xmlns:a16="http://schemas.microsoft.com/office/drawing/2014/main" id="{E760B67C-E2EC-424B-8A91-0020EC467E93}"/>
                </a:ext>
              </a:extLst>
            </p:cNvPr>
            <p:cNvSpPr/>
            <p:nvPr/>
          </p:nvSpPr>
          <p:spPr>
            <a:xfrm>
              <a:off x="3962507" y="2435984"/>
              <a:ext cx="360733" cy="340143"/>
            </a:xfrm>
            <a:prstGeom prst="ellipse">
              <a:avLst/>
            </a:prstGeom>
            <a:noFill/>
            <a:ln w="9525">
              <a:solidFill>
                <a:srgbClr val="FFCD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C92C9E96-AAEC-4544-B16D-77F2C6115E20}"/>
                </a:ext>
              </a:extLst>
            </p:cNvPr>
            <p:cNvSpPr/>
            <p:nvPr/>
          </p:nvSpPr>
          <p:spPr>
            <a:xfrm>
              <a:off x="4009555" y="2448540"/>
              <a:ext cx="266641" cy="315034"/>
            </a:xfrm>
            <a:prstGeom prst="rect">
              <a:avLst/>
            </a:prstGeom>
          </p:spPr>
          <p:txBody>
            <a:bodyPr wrap="none" anchor="ctr" anchorCtr="1">
              <a:spAutoFit/>
            </a:bodyPr>
            <a:lstStyle/>
            <a:p>
              <a:pPr algn="ctr"/>
              <a:r>
                <a:rPr lang="fr-FR" sz="2000" dirty="0">
                  <a:solidFill>
                    <a:srgbClr val="584741"/>
                  </a:solidFill>
                  <a:latin typeface="Impact" panose="020B0806030902050204" pitchFamily="34" charset="0"/>
                </a:rPr>
                <a:t>?</a:t>
              </a:r>
              <a:endParaRPr lang="fr-FR" sz="3200" dirty="0">
                <a:solidFill>
                  <a:srgbClr val="584741"/>
                </a:solidFill>
              </a:endParaRPr>
            </a:p>
          </p:txBody>
        </p:sp>
      </p:grpSp>
      <p:sp>
        <p:nvSpPr>
          <p:cNvPr id="56" name="Rectangle 55">
            <a:extLst>
              <a:ext uri="{FF2B5EF4-FFF2-40B4-BE49-F238E27FC236}">
                <a16:creationId xmlns:a16="http://schemas.microsoft.com/office/drawing/2014/main" id="{5E7E900B-C17E-47AF-BFEF-4FB9D2658872}"/>
              </a:ext>
            </a:extLst>
          </p:cNvPr>
          <p:cNvSpPr/>
          <p:nvPr/>
        </p:nvSpPr>
        <p:spPr>
          <a:xfrm rot="16200000">
            <a:off x="6123895" y="8798684"/>
            <a:ext cx="2391202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800" i="1" dirty="0">
                <a:solidFill>
                  <a:srgbClr val="786E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Bpifrance – RCS 507 523 678 – mars 2020</a:t>
            </a:r>
            <a:endParaRPr lang="fr-FR" sz="800" dirty="0">
              <a:solidFill>
                <a:srgbClr val="786E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62FACBD8-44C3-488E-AD44-CBED513E4DC3}"/>
              </a:ext>
            </a:extLst>
          </p:cNvPr>
          <p:cNvSpPr/>
          <p:nvPr/>
        </p:nvSpPr>
        <p:spPr>
          <a:xfrm>
            <a:off x="2081429" y="10464208"/>
            <a:ext cx="419042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800" i="1" dirty="0">
                <a:solidFill>
                  <a:srgbClr val="786E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 non contractuel et sous réserve de l'étude de votre dossier 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04A55C3C-A9DF-4BC2-9022-811A88A08733}"/>
              </a:ext>
            </a:extLst>
          </p:cNvPr>
          <p:cNvSpPr/>
          <p:nvPr/>
        </p:nvSpPr>
        <p:spPr>
          <a:xfrm>
            <a:off x="725487" y="7809179"/>
            <a:ext cx="6465260" cy="660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lnSpc>
                <a:spcPts val="1058"/>
              </a:lnSpc>
              <a:spcBef>
                <a:spcPts val="600"/>
              </a:spcBef>
              <a:buClr>
                <a:schemeClr val="accent4"/>
              </a:buClr>
              <a:buSzPct val="125000"/>
              <a:buFont typeface="Wingdings 2" panose="05020102010507070707" pitchFamily="18" charset="2"/>
              <a:buChar char=""/>
              <a:tabLst>
                <a:tab pos="81029" algn="l"/>
              </a:tabLst>
            </a:pPr>
            <a:r>
              <a:rPr lang="fr-FR" sz="900" b="1" spc="-4" dirty="0">
                <a:solidFill>
                  <a:srgbClr val="584741"/>
                </a:solidFill>
                <a:latin typeface="Arial" charset="0"/>
                <a:cs typeface="Arial" charset="0"/>
              </a:rPr>
              <a:t>Prêt sans garantie </a:t>
            </a:r>
            <a:r>
              <a:rPr lang="fr-FR" sz="900" spc="-4" dirty="0">
                <a:solidFill>
                  <a:srgbClr val="584741"/>
                </a:solidFill>
                <a:latin typeface="Arial" charset="0"/>
                <a:cs typeface="Arial" charset="0"/>
              </a:rPr>
              <a:t>sur les actifs de la société ou de son dirigeant</a:t>
            </a:r>
          </a:p>
          <a:p>
            <a:pPr marL="171450" indent="-171450" algn="just">
              <a:lnSpc>
                <a:spcPts val="1058"/>
              </a:lnSpc>
              <a:spcBef>
                <a:spcPts val="600"/>
              </a:spcBef>
              <a:buClr>
                <a:schemeClr val="accent4"/>
              </a:buClr>
              <a:buSzPct val="125000"/>
              <a:buFont typeface="Wingdings 2" panose="05020102010507070707" pitchFamily="18" charset="2"/>
              <a:buChar char=""/>
              <a:tabLst>
                <a:tab pos="81029" algn="l"/>
              </a:tabLst>
            </a:pPr>
            <a:r>
              <a:rPr lang="fr-FR" sz="900" b="1" spc="-4" dirty="0">
                <a:solidFill>
                  <a:srgbClr val="584741"/>
                </a:solidFill>
                <a:latin typeface="Arial" charset="0"/>
                <a:cs typeface="Arial" charset="0"/>
              </a:rPr>
              <a:t>Différé </a:t>
            </a:r>
            <a:r>
              <a:rPr lang="fr-FR" sz="900" spc="-4" dirty="0">
                <a:solidFill>
                  <a:srgbClr val="584741"/>
                </a:solidFill>
                <a:latin typeface="Arial" charset="0"/>
                <a:cs typeface="Arial" charset="0"/>
              </a:rPr>
              <a:t>d’amortissement en capital jusqu’à 12 mois</a:t>
            </a:r>
          </a:p>
          <a:p>
            <a:pPr algn="just">
              <a:lnSpc>
                <a:spcPts val="1058"/>
              </a:lnSpc>
              <a:spcBef>
                <a:spcPts val="600"/>
              </a:spcBef>
              <a:buClr>
                <a:schemeClr val="accent4"/>
              </a:buClr>
              <a:buSzPct val="125000"/>
              <a:tabLst>
                <a:tab pos="81029" algn="l"/>
              </a:tabLst>
            </a:pPr>
            <a:endParaRPr lang="fr-FR" sz="900" spc="-4" dirty="0">
              <a:solidFill>
                <a:srgbClr val="584741"/>
              </a:solidFill>
              <a:latin typeface="Arial" charset="0"/>
              <a:cs typeface="Arial" charset="0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CCA28F26-D9B4-49E7-B80A-8F05DD82D75C}"/>
              </a:ext>
            </a:extLst>
          </p:cNvPr>
          <p:cNvSpPr/>
          <p:nvPr/>
        </p:nvSpPr>
        <p:spPr>
          <a:xfrm>
            <a:off x="3388094" y="1452511"/>
            <a:ext cx="563559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>
              <a:buClr>
                <a:srgbClr val="FFCD00"/>
              </a:buClr>
              <a:buSzPct val="200000"/>
            </a:pPr>
            <a:r>
              <a:rPr lang="fr-FR" sz="900" b="1" dirty="0">
                <a:solidFill>
                  <a:srgbClr val="5847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3 à 5 ans</a:t>
            </a:r>
          </a:p>
        </p:txBody>
      </p:sp>
      <p:sp>
        <p:nvSpPr>
          <p:cNvPr id="81" name="object 2">
            <a:extLst>
              <a:ext uri="{FF2B5EF4-FFF2-40B4-BE49-F238E27FC236}">
                <a16:creationId xmlns:a16="http://schemas.microsoft.com/office/drawing/2014/main" id="{8868C65A-FC9E-43B0-B965-B77260A13F72}"/>
              </a:ext>
            </a:extLst>
          </p:cNvPr>
          <p:cNvSpPr txBox="1">
            <a:spLocks/>
          </p:cNvSpPr>
          <p:nvPr/>
        </p:nvSpPr>
        <p:spPr>
          <a:xfrm>
            <a:off x="505845" y="271831"/>
            <a:ext cx="1573982" cy="1239956"/>
          </a:xfrm>
          <a:prstGeom prst="rect">
            <a:avLst/>
          </a:prstGeom>
        </p:spPr>
        <p:txBody>
          <a:bodyPr vert="horz" wrap="square" lIns="0" tIns="8954" rIns="0" bIns="0" rtlCol="0">
            <a:spAutoFit/>
          </a:bodyPr>
          <a:lstStyle>
            <a:lvl1pPr algn="l" defTabSz="56674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72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954" algn="ctr">
              <a:lnSpc>
                <a:spcPct val="100000"/>
              </a:lnSpc>
              <a:spcBef>
                <a:spcPts val="0"/>
              </a:spcBef>
              <a:tabLst>
                <a:tab pos="705088" algn="l"/>
              </a:tabLst>
            </a:pPr>
            <a:r>
              <a:rPr lang="fr-FR" sz="2400" dirty="0">
                <a:solidFill>
                  <a:srgbClr val="FFCD00"/>
                </a:solidFill>
                <a:latin typeface="Impact" panose="020B0806030902050204" pitchFamily="34" charset="0"/>
              </a:rPr>
              <a:t>Prêt </a:t>
            </a:r>
          </a:p>
          <a:p>
            <a:pPr marL="8954" algn="ctr">
              <a:lnSpc>
                <a:spcPct val="100000"/>
              </a:lnSpc>
              <a:spcBef>
                <a:spcPts val="0"/>
              </a:spcBef>
              <a:tabLst>
                <a:tab pos="705088" algn="l"/>
              </a:tabLst>
            </a:pPr>
            <a:r>
              <a:rPr lang="fr-FR" sz="2400" dirty="0">
                <a:solidFill>
                  <a:srgbClr val="FFCD00"/>
                </a:solidFill>
                <a:latin typeface="Impact" panose="020B0806030902050204" pitchFamily="34" charset="0"/>
              </a:rPr>
              <a:t>Atout </a:t>
            </a:r>
          </a:p>
          <a:p>
            <a:pPr marL="8954" algn="ctr">
              <a:lnSpc>
                <a:spcPct val="150000"/>
              </a:lnSpc>
              <a:spcBef>
                <a:spcPts val="71"/>
              </a:spcBef>
              <a:tabLst>
                <a:tab pos="705088" algn="l"/>
              </a:tabLst>
            </a:pPr>
            <a:endParaRPr lang="fr-FR" sz="2400" dirty="0">
              <a:solidFill>
                <a:srgbClr val="FFCD00"/>
              </a:solidFill>
              <a:latin typeface="Impact" panose="020B0806030902050204" pitchFamily="34" charset="0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1A7CD904-C17F-463A-99D3-1618BCD822E7}"/>
              </a:ext>
            </a:extLst>
          </p:cNvPr>
          <p:cNvSpPr/>
          <p:nvPr/>
        </p:nvSpPr>
        <p:spPr>
          <a:xfrm>
            <a:off x="522430" y="1130905"/>
            <a:ext cx="14936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Prêt sans suretés réelles</a:t>
            </a:r>
            <a:endParaRPr lang="fr-FR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BA91AFC-30BE-4834-A5A3-52E2DA56838E}"/>
              </a:ext>
            </a:extLst>
          </p:cNvPr>
          <p:cNvSpPr/>
          <p:nvPr/>
        </p:nvSpPr>
        <p:spPr>
          <a:xfrm>
            <a:off x="1854868" y="3498015"/>
            <a:ext cx="606320" cy="224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lnSpc>
                <a:spcPts val="1058"/>
              </a:lnSpc>
              <a:spcBef>
                <a:spcPts val="600"/>
              </a:spcBef>
              <a:buClr>
                <a:schemeClr val="accent4"/>
              </a:buClr>
              <a:buSzPct val="125000"/>
              <a:buFont typeface="Wingdings 2" panose="05020102010507070707" pitchFamily="18" charset="2"/>
              <a:buChar char=""/>
              <a:tabLst>
                <a:tab pos="81029" algn="l"/>
              </a:tabLst>
            </a:pPr>
            <a:r>
              <a:rPr lang="fr-FR" sz="900" spc="-4" dirty="0">
                <a:solidFill>
                  <a:srgbClr val="584741"/>
                </a:solidFill>
                <a:latin typeface="Arial" charset="0"/>
                <a:cs typeface="Arial" charset="0"/>
              </a:rPr>
              <a:t>ETI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C74001A-7AB2-4619-814F-D8E483110EE0}"/>
              </a:ext>
            </a:extLst>
          </p:cNvPr>
          <p:cNvSpPr txBox="1"/>
          <p:nvPr/>
        </p:nvSpPr>
        <p:spPr>
          <a:xfrm>
            <a:off x="4049934" y="1220925"/>
            <a:ext cx="41746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accent4"/>
                </a:solidFill>
                <a:latin typeface="Impact" panose="020B0806030902050204" pitchFamily="34" charset="0"/>
              </a:rPr>
              <a:t>TPE, PME, ETI </a:t>
            </a:r>
          </a:p>
          <a:p>
            <a:r>
              <a:rPr lang="fr-FR">
                <a:solidFill>
                  <a:srgbClr val="584741"/>
                </a:solidFill>
                <a:latin typeface="Impact" panose="020B0806030902050204" pitchFamily="34" charset="0"/>
              </a:rPr>
              <a:t>qui traverse </a:t>
            </a:r>
            <a:r>
              <a:rPr lang="fr-FR" dirty="0">
                <a:solidFill>
                  <a:srgbClr val="584741"/>
                </a:solidFill>
                <a:latin typeface="Impact" panose="020B0806030902050204" pitchFamily="34" charset="0"/>
              </a:rPr>
              <a:t>un moment </a:t>
            </a:r>
            <a:r>
              <a:rPr lang="fr-FR" dirty="0">
                <a:solidFill>
                  <a:schemeClr val="accent4"/>
                </a:solidFill>
                <a:latin typeface="Impact" panose="020B0806030902050204" pitchFamily="34" charset="0"/>
              </a:rPr>
              <a:t>difficile</a:t>
            </a:r>
          </a:p>
          <a:p>
            <a:r>
              <a:rPr lang="fr-FR" dirty="0">
                <a:solidFill>
                  <a:srgbClr val="584741"/>
                </a:solidFill>
                <a:latin typeface="Impact" panose="020B0806030902050204" pitchFamily="34" charset="0"/>
              </a:rPr>
              <a:t>lié à la crise sanitaire de </a:t>
            </a:r>
            <a:r>
              <a:rPr lang="fr-FR" dirty="0">
                <a:solidFill>
                  <a:schemeClr val="accent4"/>
                </a:solidFill>
                <a:latin typeface="Impact" panose="020B0806030902050204" pitchFamily="34" charset="0"/>
              </a:rPr>
              <a:t>Covid-19</a:t>
            </a:r>
          </a:p>
        </p:txBody>
      </p:sp>
    </p:spTree>
    <p:extLst>
      <p:ext uri="{BB962C8B-B14F-4D97-AF65-F5344CB8AC3E}">
        <p14:creationId xmlns:p14="http://schemas.microsoft.com/office/powerpoint/2010/main" val="155428485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5148</TotalTime>
  <Words>280</Words>
  <Application>Microsoft Office PowerPoint</Application>
  <PresentationFormat>Personnalisé</PresentationFormat>
  <Paragraphs>39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Impact</vt:lpstr>
      <vt:lpstr>Wingdings 2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Bpifrance_BEI_A4_072018_CL2</dc:title>
  <dc:creator>Nicolas MIKULIC</dc:creator>
  <cp:lastModifiedBy>Quentin CORNU-THENARD</cp:lastModifiedBy>
  <cp:revision>394</cp:revision>
  <cp:lastPrinted>2019-03-20T09:34:12Z</cp:lastPrinted>
  <dcterms:created xsi:type="dcterms:W3CDTF">2018-07-23T22:18:35Z</dcterms:created>
  <dcterms:modified xsi:type="dcterms:W3CDTF">2020-03-15T18:13:31Z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2018-07-24T00:00:00Z</vt:filetime>
  </property>
  <property fmtid="{D5CDD505-2E9C-101B-9397-08002B2CF9AE}" pid="3" name="Creator">
    <vt:lpwstr>Adobe Illustrator CC 2017 (Macintosh)</vt:lpwstr>
  </property>
  <property fmtid="{D5CDD505-2E9C-101B-9397-08002B2CF9AE}" pid="4" name="LastSaved">
    <vt:filetime>2018-07-23T00:00:00Z</vt:filetime>
  </property>
</Properties>
</file>