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5" r:id="rId2"/>
    <p:sldId id="262" r:id="rId3"/>
    <p:sldId id="263" r:id="rId4"/>
    <p:sldId id="261" r:id="rId5"/>
  </p:sldIdLst>
  <p:sldSz cx="6858000" cy="9144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5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>
        <p:scale>
          <a:sx n="84" d="100"/>
          <a:sy n="84" d="100"/>
        </p:scale>
        <p:origin x="1380" y="-202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3269" y="-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07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501" cy="51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7" name="Rectangle 3075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014" y="0"/>
            <a:ext cx="2918501" cy="51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48C408-5E4D-4466-89AA-1D5C16B7CF31}" type="datetimeFigureOut">
              <a:rPr lang="fr-FR"/>
              <a:pPr>
                <a:defRPr/>
              </a:pPr>
              <a:t>18/09/2019</a:t>
            </a:fld>
            <a:endParaRPr lang="fr-FR"/>
          </a:p>
        </p:txBody>
      </p:sp>
      <p:sp>
        <p:nvSpPr>
          <p:cNvPr id="21508" name="Rectangle 3076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60099"/>
            <a:ext cx="2918501" cy="44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9" name="Rectangle 3077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014" y="9460099"/>
            <a:ext cx="2918501" cy="44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3F884C-D990-4637-91AA-218ACB0583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345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971F9409-B477-4150-8D23-6B65BA525CA4}" type="datetimeFigureOut">
              <a:rPr lang="fr-FR"/>
              <a:pPr>
                <a:defRPr/>
              </a:pPr>
              <a:t>18/09/2019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0BA2555-D213-443B-9F88-D437910253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741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6798" indent="-2756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2766" indent="-2205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3873" indent="-2205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4980" indent="-2205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2608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67193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08299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4940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96DFB81-242F-4137-A137-985799E58B2D}" type="slidenum">
              <a:rPr lang="fr-FR" altLang="fr-FR" sz="13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6798" indent="-2756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2766" indent="-2205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3873" indent="-2205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4980" indent="-2205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2608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67193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08299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4940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96DFB81-242F-4137-A137-985799E58B2D}" type="slidenum">
              <a:rPr lang="fr-FR" altLang="fr-FR" sz="13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6798" indent="-2756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2766" indent="-2205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3873" indent="-2205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4980" indent="-2205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2608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67193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08299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4940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96DFB81-242F-4137-A137-985799E58B2D}" type="slidenum">
              <a:rPr lang="fr-FR" altLang="fr-FR" sz="13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6798" indent="-2756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2766" indent="-2205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3873" indent="-2205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4980" indent="-2205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2608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67193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08299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4940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37904E7-BAE8-45EC-B72A-AA1B148C65C5}" type="slidenum">
              <a:rPr lang="fr-FR" altLang="fr-FR" sz="13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altLang="fr-FR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D1660-1D0F-476E-97A0-7E0181519A9D}" type="datetimeFigureOut">
              <a:rPr lang="fr-FR"/>
              <a:pPr>
                <a:defRPr/>
              </a:pPr>
              <a:t>18/09/2019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F9E1A-0658-4929-AD72-F5684EED54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99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2A130-1511-465F-8427-01643CF507E4}" type="datetimeFigureOut">
              <a:rPr lang="fr-FR"/>
              <a:pPr>
                <a:defRPr/>
              </a:pPr>
              <a:t>18/09/2019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B8D1C-4795-4703-8F05-9BC94947D7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02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795CB-BF34-4F76-9CDD-FFD3ADE647B8}" type="datetimeFigureOut">
              <a:rPr lang="fr-FR"/>
              <a:pPr>
                <a:defRPr/>
              </a:pPr>
              <a:t>18/09/2019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0EDDD-C4AC-4577-B32C-1C5E4C85C2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90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C1076-5182-42ED-A53E-F26FF0A71D14}" type="datetimeFigureOut">
              <a:rPr lang="fr-FR"/>
              <a:pPr>
                <a:defRPr/>
              </a:pPr>
              <a:t>18/09/2019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D9D5-941B-437E-B247-EDAF5125BE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21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9B4F7-9CFB-4FFA-9D07-9161F1104939}" type="datetimeFigureOut">
              <a:rPr lang="fr-FR"/>
              <a:pPr>
                <a:defRPr/>
              </a:pPr>
              <a:t>18/09/2019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81C58-33B6-4595-BB9B-CF25A5B2FB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0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698B-DDA8-4A73-BB97-87BE10E2CA7E}" type="datetimeFigureOut">
              <a:rPr lang="fr-FR"/>
              <a:pPr>
                <a:defRPr/>
              </a:pPr>
              <a:t>18/09/2019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A03D8-42A3-40A5-B3E0-CC0760225D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35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039AC-712C-4413-ABCA-F1836C4956D4}" type="datetimeFigureOut">
              <a:rPr lang="fr-FR"/>
              <a:pPr>
                <a:defRPr/>
              </a:pPr>
              <a:t>18/09/2019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23751-8442-4493-BC54-94A9CA6E7E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2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9A207-5A27-4FC0-99F7-4A3A3D1362D3}" type="datetimeFigureOut">
              <a:rPr lang="fr-FR"/>
              <a:pPr>
                <a:defRPr/>
              </a:pPr>
              <a:t>18/09/2019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00D9C-B882-465B-8962-533AE2BD73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58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0BC82-DC00-4584-8BFE-58FE57D6D921}" type="datetimeFigureOut">
              <a:rPr lang="fr-FR"/>
              <a:pPr>
                <a:defRPr/>
              </a:pPr>
              <a:t>18/09/2019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E90F9-E7D7-42CA-8FCC-38C41158D6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59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B456A-E65E-4DCF-9AAD-3BC29373B35A}" type="datetimeFigureOut">
              <a:rPr lang="fr-FR"/>
              <a:pPr>
                <a:defRPr/>
              </a:pPr>
              <a:t>18/09/2019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87399-7721-4488-B145-AEAEA303DB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40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D8306-20E6-4A74-91AE-21E38CE3CBA2}" type="datetimeFigureOut">
              <a:rPr lang="fr-FR"/>
              <a:pPr>
                <a:defRPr/>
              </a:pPr>
              <a:t>18/09/2019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0DBED-886D-49E3-866A-5260A5FDC3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29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4990E9-5887-43E6-B5CB-1407D30CF875}" type="datetimeFigureOut">
              <a:rPr lang="fr-FR"/>
              <a:pPr>
                <a:defRPr/>
              </a:pPr>
              <a:t>18/09/2019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0E5DC9-E077-4A5B-B765-EE2BE25FCE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jmoreau@maisondesentreprises.com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mailto:vvillardcharroin@maisondesentreprises.com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7.png"/><Relationship Id="rId5" Type="http://schemas.openxmlformats.org/officeDocument/2006/relationships/image" Target="../media/image13.jpeg"/><Relationship Id="rId10" Type="http://schemas.openxmlformats.org/officeDocument/2006/relationships/image" Target="../media/image5.png"/><Relationship Id="rId4" Type="http://schemas.openxmlformats.org/officeDocument/2006/relationships/image" Target="../media/image9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oneTexte 9"/>
          <p:cNvSpPr txBox="1">
            <a:spLocks noChangeArrowheads="1"/>
          </p:cNvSpPr>
          <p:nvPr/>
        </p:nvSpPr>
        <p:spPr bwMode="auto">
          <a:xfrm>
            <a:off x="-4771" y="3261196"/>
            <a:ext cx="68580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1" u="sng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 b="1" i="1" dirty="0">
                <a:solidFill>
                  <a:srgbClr val="883C8A"/>
                </a:solidFill>
              </a:rPr>
              <a:t>L’</a:t>
            </a:r>
            <a:r>
              <a:rPr lang="fr-FR" altLang="fr-FR" sz="1000" b="1" i="1" dirty="0" err="1">
                <a:solidFill>
                  <a:srgbClr val="883C8A"/>
                </a:solidFill>
              </a:rPr>
              <a:t>Agefiph</a:t>
            </a:r>
            <a:r>
              <a:rPr lang="fr-FR" altLang="fr-FR" sz="1000" b="1" i="1" dirty="0">
                <a:solidFill>
                  <a:srgbClr val="883C8A"/>
                </a:solidFill>
              </a:rPr>
              <a:t> Bourgogne Franche-Comté et le MEDEF Côte d’Or ont le plaisir de vous convier à l’évènement HANDI JOB.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 b="1" i="1" dirty="0">
                <a:solidFill>
                  <a:srgbClr val="883C8A"/>
                </a:solidFill>
              </a:rPr>
              <a:t>HANDI JOB est une rencontre entre employeurs et demandeurs d’emploi handicapés au cours de laquelle chaque candidat a l’opportunité de rencontrer plusieurs recruteurs.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fr-FR" sz="700" dirty="0">
              <a:solidFill>
                <a:srgbClr val="883C8A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fr-FR" sz="700" dirty="0">
              <a:solidFill>
                <a:srgbClr val="883C8A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000" b="1" u="sng" dirty="0"/>
              <a:t>Comment se déroule le </a:t>
            </a:r>
            <a:r>
              <a:rPr lang="fr-FR" altLang="fr-FR" sz="1000" b="1" u="sng" dirty="0" err="1"/>
              <a:t>Handi</a:t>
            </a:r>
            <a:r>
              <a:rPr lang="fr-FR" altLang="fr-FR" sz="1000" b="1" u="sng" dirty="0"/>
              <a:t> Job spécial travailleurs handicapés</a:t>
            </a:r>
            <a:r>
              <a:rPr lang="fr-FR" altLang="fr-FR" sz="1000" b="1" dirty="0"/>
              <a:t> 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883C8A"/>
                </a:solidFill>
              </a:rPr>
              <a:t>Le principe est simple : le candidat est installé à une table et reçoit l’entreprise. Les rôles sont inversés : c’est au recruteur de se déplacer. Ce dernier a 11 minutes pour échanger avec le candidat : rechercher ses compétences et non les contraintes du handicap. Le dialogue est amorcé et des contacts peuvent être approfondis dans les jours qui suivent.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883C8A"/>
                </a:solidFill>
              </a:rPr>
              <a:t>En amont du </a:t>
            </a:r>
            <a:r>
              <a:rPr lang="fr-FR" altLang="fr-FR" sz="1000" dirty="0" err="1">
                <a:solidFill>
                  <a:srgbClr val="883C8A"/>
                </a:solidFill>
              </a:rPr>
              <a:t>Handi</a:t>
            </a:r>
            <a:r>
              <a:rPr lang="fr-FR" altLang="fr-FR" sz="1000" dirty="0">
                <a:solidFill>
                  <a:srgbClr val="883C8A"/>
                </a:solidFill>
              </a:rPr>
              <a:t> Job, un travail d’identification des postes à pourvoir est mené par le MEDEF. Les partenaires : Cap Emploi, Pôle Emploi, l’ADAPT, la Mission Locale se chargent de positionner et de préparer les demandeurs d’emploi travailleurs handicapés sur ces postes.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fr-FR" sz="7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fr-FR" sz="7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000" b="1" u="sng" dirty="0"/>
              <a:t>Quel est l’objectif du </a:t>
            </a:r>
            <a:r>
              <a:rPr lang="fr-FR" altLang="fr-FR" sz="1000" b="1" u="sng" dirty="0" err="1"/>
              <a:t>Handi</a:t>
            </a:r>
            <a:r>
              <a:rPr lang="fr-FR" altLang="fr-FR" sz="1000" b="1" u="sng" dirty="0"/>
              <a:t> Job spécial travailleurs handicapés</a:t>
            </a:r>
            <a:r>
              <a:rPr lang="fr-FR" altLang="fr-FR" sz="1000" b="1" dirty="0"/>
              <a:t> 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883C8A"/>
                </a:solidFill>
              </a:rPr>
              <a:t>L’objectif prioritaire est l’accès ou le retour à l’emploi, ainsi que l’abandon des préjugés ou des appréhensions des recruteurs face à une personne en situation de handicap.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883C8A"/>
                </a:solidFill>
              </a:rPr>
              <a:t>Pour les entreprises, il s’agit de pourvoir des postes en rencontrant des candidats prêts à l’embauche, sélectionnés en fonction de critères de postes précis, c’est pourquoi les entreprises participantes devront  avoir des offres d’emplois fermes à proposer.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fr-FR" sz="1000" dirty="0">
              <a:solidFill>
                <a:srgbClr val="883C8A"/>
              </a:solidFill>
            </a:endParaRPr>
          </a:p>
        </p:txBody>
      </p:sp>
      <p:sp>
        <p:nvSpPr>
          <p:cNvPr id="2053" name="ZoneTexte 10"/>
          <p:cNvSpPr txBox="1">
            <a:spLocks noChangeArrowheads="1"/>
          </p:cNvSpPr>
          <p:nvPr/>
        </p:nvSpPr>
        <p:spPr bwMode="auto">
          <a:xfrm>
            <a:off x="0" y="1979712"/>
            <a:ext cx="685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11 minutes pour convaincre 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>
                <a:solidFill>
                  <a:srgbClr val="883C8A"/>
                </a:solidFill>
              </a:rPr>
              <a:t>Vendredi 22 novembre 2019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dirty="0">
                <a:solidFill>
                  <a:srgbClr val="883C8A"/>
                </a:solidFill>
              </a:rPr>
              <a:t>8h30 –13h30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dirty="0">
                <a:solidFill>
                  <a:srgbClr val="883C8A"/>
                </a:solidFill>
              </a:rPr>
              <a:t>Maison des Entreprises - Auditorium</a:t>
            </a:r>
          </a:p>
        </p:txBody>
      </p:sp>
      <p:sp>
        <p:nvSpPr>
          <p:cNvPr id="2059" name="Text Box 16"/>
          <p:cNvSpPr txBox="1">
            <a:spLocks noChangeArrowheads="1"/>
          </p:cNvSpPr>
          <p:nvPr/>
        </p:nvSpPr>
        <p:spPr bwMode="auto">
          <a:xfrm>
            <a:off x="620688" y="7279224"/>
            <a:ext cx="61120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1" u="sng" dirty="0">
                <a:solidFill>
                  <a:srgbClr val="883C8A"/>
                </a:solidFill>
                <a:latin typeface="+mj-lt"/>
              </a:rPr>
              <a:t>Contact : Valérie VILLARD-CHARROIN</a:t>
            </a:r>
            <a:r>
              <a:rPr lang="fr-FR" altLang="fr-FR" sz="1000" b="1" dirty="0">
                <a:solidFill>
                  <a:srgbClr val="883C8A"/>
                </a:solidFill>
                <a:latin typeface="+mj-lt"/>
              </a:rPr>
              <a:t> </a:t>
            </a:r>
            <a:r>
              <a:rPr lang="fr-FR" altLang="fr-FR" sz="1000" dirty="0">
                <a:solidFill>
                  <a:srgbClr val="883C8A"/>
                </a:solidFill>
                <a:latin typeface="+mj-lt"/>
              </a:rPr>
              <a:t>Tél : 03 80 77 85 61 –</a:t>
            </a:r>
            <a:r>
              <a:rPr lang="fr-FR" altLang="fr-FR" sz="1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fr-FR" altLang="fr-FR" sz="1000" dirty="0">
                <a:solidFill>
                  <a:srgbClr val="883C8A"/>
                </a:solidFill>
                <a:latin typeface="+mj-lt"/>
              </a:rPr>
              <a:t>vvillardcharroin</a:t>
            </a:r>
            <a:r>
              <a:rPr lang="fr-FR" altLang="fr-FR" sz="1000" dirty="0">
                <a:solidFill>
                  <a:srgbClr val="883C8A"/>
                </a:solidFill>
                <a:latin typeface="+mj-lt"/>
                <a:hlinkClick r:id="rId3"/>
              </a:rPr>
              <a:t>@maisondesentreprises.com</a:t>
            </a:r>
            <a:r>
              <a:rPr lang="fr-FR" altLang="fr-FR" sz="1000" dirty="0">
                <a:solidFill>
                  <a:srgbClr val="883C8A"/>
                </a:solidFill>
                <a:latin typeface="+mj-lt"/>
              </a:rPr>
              <a:t>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12959" y="114374"/>
            <a:ext cx="1711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En partenariat avec :</a:t>
            </a:r>
          </a:p>
        </p:txBody>
      </p:sp>
      <p:sp>
        <p:nvSpPr>
          <p:cNvPr id="19" name="ZoneTexte 12"/>
          <p:cNvSpPr txBox="1">
            <a:spLocks noChangeArrowheads="1"/>
          </p:cNvSpPr>
          <p:nvPr/>
        </p:nvSpPr>
        <p:spPr bwMode="auto">
          <a:xfrm>
            <a:off x="-31244" y="6716760"/>
            <a:ext cx="6934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Venez participer à la 12</a:t>
            </a:r>
            <a:r>
              <a:rPr lang="fr-FR" altLang="fr-FR" sz="1800" baseline="30000" dirty="0"/>
              <a:t>ème</a:t>
            </a:r>
            <a:r>
              <a:rPr lang="fr-FR" altLang="fr-FR" sz="1800" dirty="0"/>
              <a:t> édition de ce Handi Job</a:t>
            </a:r>
            <a:r>
              <a:rPr lang="fr-FR" altLang="fr-FR" sz="1200" b="1" dirty="0"/>
              <a:t> </a:t>
            </a:r>
            <a:r>
              <a:rPr lang="fr-FR" altLang="fr-FR" sz="1600" b="1" dirty="0"/>
              <a:t>!</a:t>
            </a:r>
          </a:p>
        </p:txBody>
      </p:sp>
      <p:pic>
        <p:nvPicPr>
          <p:cNvPr id="1026" name="Picture 2" descr="C:\Users\edupin\Pictures\Pro\Agefip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4" y="252872"/>
            <a:ext cx="17430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62407" y="1269413"/>
            <a:ext cx="4598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 err="1">
                <a:solidFill>
                  <a:srgbClr val="883C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Handi</a:t>
            </a:r>
            <a:r>
              <a:rPr lang="fr-FR" sz="3200" b="1" i="1">
                <a:solidFill>
                  <a:srgbClr val="883C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Job</a:t>
            </a:r>
            <a:endParaRPr lang="fr-FR" sz="3200" b="1" i="1" dirty="0">
              <a:solidFill>
                <a:srgbClr val="883C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EA3953B-6632-4E72-9C42-3A2B721E341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84" y="402171"/>
            <a:ext cx="965376" cy="1010032"/>
          </a:xfrm>
          <a:prstGeom prst="rect">
            <a:avLst/>
          </a:prstGeom>
        </p:spPr>
      </p:pic>
      <p:pic>
        <p:nvPicPr>
          <p:cNvPr id="12" name="Image 13" descr="pole_emploi11.jpg">
            <a:extLst>
              <a:ext uri="{FF2B5EF4-FFF2-40B4-BE49-F238E27FC236}">
                <a16:creationId xmlns:a16="http://schemas.microsoft.com/office/drawing/2014/main" id="{2D861D16-B3EB-4553-9E0B-A579E7E3E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80" y="8450275"/>
            <a:ext cx="488431" cy="39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>
            <a:extLst>
              <a:ext uri="{FF2B5EF4-FFF2-40B4-BE49-F238E27FC236}">
                <a16:creationId xmlns:a16="http://schemas.microsoft.com/office/drawing/2014/main" id="{61C4059E-088E-475C-A165-1F9413E8D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00" y="8407956"/>
            <a:ext cx="846460" cy="4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7075929-AAFF-41E4-86A3-DB3150894D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1854" y="8562213"/>
            <a:ext cx="1666667" cy="257143"/>
          </a:xfrm>
          <a:prstGeom prst="rect">
            <a:avLst/>
          </a:prstGeom>
        </p:spPr>
      </p:pic>
      <p:pic>
        <p:nvPicPr>
          <p:cNvPr id="15" name="Image 14" descr="P:\LADAPT_EST_WEB_2016_CMJN.jpg">
            <a:extLst>
              <a:ext uri="{FF2B5EF4-FFF2-40B4-BE49-F238E27FC236}">
                <a16:creationId xmlns:a16="http://schemas.microsoft.com/office/drawing/2014/main" id="{A4B73435-63FD-4DFD-BB06-AAB04B3B2724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12959" y="8219896"/>
            <a:ext cx="556870" cy="68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029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ZoneTexte 4"/>
          <p:cNvSpPr txBox="1">
            <a:spLocks noChangeArrowheads="1"/>
          </p:cNvSpPr>
          <p:nvPr/>
        </p:nvSpPr>
        <p:spPr bwMode="auto">
          <a:xfrm>
            <a:off x="1154136" y="1433728"/>
            <a:ext cx="4068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fr-FR" altLang="fr-FR" sz="4000" b="1" i="1" dirty="0" err="1">
                <a:solidFill>
                  <a:srgbClr val="883C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</a:t>
            </a:r>
            <a:r>
              <a:rPr lang="fr-FR" altLang="fr-FR" sz="4000" b="1" i="1" dirty="0">
                <a:solidFill>
                  <a:srgbClr val="883C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Job</a:t>
            </a:r>
            <a:endParaRPr lang="fr-FR" altLang="fr-FR" sz="1400" i="1" dirty="0">
              <a:solidFill>
                <a:srgbClr val="883C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000" dirty="0">
              <a:solidFill>
                <a:srgbClr val="F96A1B"/>
              </a:solidFill>
            </a:endParaRPr>
          </a:p>
        </p:txBody>
      </p:sp>
      <p:pic>
        <p:nvPicPr>
          <p:cNvPr id="2057" name="Image 13" descr="pole_emploi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80" y="8450275"/>
            <a:ext cx="488431" cy="39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48" y="8460584"/>
            <a:ext cx="846460" cy="4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12959" y="114374"/>
            <a:ext cx="1711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En partenariat avec :</a:t>
            </a:r>
          </a:p>
        </p:txBody>
      </p:sp>
      <p:sp>
        <p:nvSpPr>
          <p:cNvPr id="20" name="ZoneTexte 9"/>
          <p:cNvSpPr txBox="1">
            <a:spLocks noChangeArrowheads="1"/>
          </p:cNvSpPr>
          <p:nvPr/>
        </p:nvSpPr>
        <p:spPr bwMode="auto">
          <a:xfrm>
            <a:off x="190500" y="2056681"/>
            <a:ext cx="6477000" cy="61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 dirty="0"/>
              <a:t>FICHE D’INSCRIPTION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/>
              <a:t>à retourner avant le Vendredi 11 octobre 2019 </a:t>
            </a:r>
            <a:r>
              <a:rPr lang="fr-FR" altLang="fr-FR" sz="1100" dirty="0"/>
              <a:t>(par courrier ou mail)</a:t>
            </a:r>
            <a:endParaRPr lang="fr-FR" altLang="fr-FR" sz="1100" dirty="0">
              <a:solidFill>
                <a:srgbClr val="883C8A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solidFill>
                  <a:srgbClr val="883C8A"/>
                </a:solidFill>
              </a:rPr>
              <a:t>MEDEF Côte-d’Or - Maison des Entreprises - 6 Allée André Bourland - BP 67007 - 21070 DIJON CEDEX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solidFill>
                  <a:srgbClr val="883C8A"/>
                </a:solidFill>
                <a:hlinkClick r:id="rId5"/>
              </a:rPr>
              <a:t>vvillardcharroin@maisondesentreprises.com</a:t>
            </a:r>
            <a:endParaRPr lang="fr-FR" altLang="fr-FR" sz="1200" dirty="0">
              <a:solidFill>
                <a:srgbClr val="883C8A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 b="1" u="sng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 b="1" u="sng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 u="sng" dirty="0"/>
              <a:t>Société</a:t>
            </a:r>
            <a:r>
              <a:rPr lang="fr-FR" altLang="fr-FR" sz="1200" b="1" dirty="0"/>
              <a:t> :</a:t>
            </a:r>
            <a:endParaRPr lang="fr-FR" altLang="fr-FR" sz="1200" dirty="0">
              <a:solidFill>
                <a:srgbClr val="883C8A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solidFill>
                  <a:srgbClr val="883C8A"/>
                </a:solidFill>
              </a:rPr>
              <a:t>Entreprise : ……………….…………………………………………………………………………………………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400" dirty="0">
              <a:solidFill>
                <a:srgbClr val="883C8A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solidFill>
                  <a:srgbClr val="883C8A"/>
                </a:solidFill>
              </a:rPr>
              <a:t>Secteur d’activité : ......…………………………………………………………..…………………………….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400" dirty="0">
              <a:solidFill>
                <a:srgbClr val="883C8A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solidFill>
                  <a:srgbClr val="883C8A"/>
                </a:solidFill>
              </a:rPr>
              <a:t>Adresse : …………..………………………………………………………………..……………………………….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400" dirty="0">
              <a:solidFill>
                <a:srgbClr val="883C8A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solidFill>
                  <a:srgbClr val="883C8A"/>
                </a:solidFill>
              </a:rPr>
              <a:t>CP : ……………………………… Ville : ………………………………………..………………………………….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400" dirty="0">
              <a:solidFill>
                <a:srgbClr val="883C8A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solidFill>
                  <a:srgbClr val="883C8A"/>
                </a:solidFill>
              </a:rPr>
              <a:t>Téléphone : ………………………………………………………………………………………………………….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dirty="0">
              <a:solidFill>
                <a:srgbClr val="883C8A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 u="sng" dirty="0"/>
              <a:t>Contact </a:t>
            </a:r>
            <a:r>
              <a:rPr lang="fr-FR" altLang="fr-FR" sz="1200" b="1" dirty="0"/>
              <a:t>:</a:t>
            </a:r>
            <a:endParaRPr lang="fr-FR" altLang="fr-FR" sz="1200" dirty="0">
              <a:solidFill>
                <a:srgbClr val="883C8A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solidFill>
                  <a:srgbClr val="883C8A"/>
                </a:solidFill>
              </a:rPr>
              <a:t>Civilité : ………………….. Prénom :  …………………………..…Nom : …………………………………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400" dirty="0">
              <a:solidFill>
                <a:srgbClr val="883C8A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solidFill>
                  <a:srgbClr val="883C8A"/>
                </a:solidFill>
              </a:rPr>
              <a:t>Fonction : …………………………………………………………………………………………………………….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00" dirty="0">
                <a:solidFill>
                  <a:srgbClr val="883C8A"/>
                </a:solidFill>
              </a:rPr>
              <a:t>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solidFill>
                  <a:srgbClr val="883C8A"/>
                </a:solidFill>
              </a:rPr>
              <a:t>Téléphone direct : ………………………………………………………………………………………………..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400" dirty="0">
              <a:solidFill>
                <a:srgbClr val="883C8A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solidFill>
                  <a:srgbClr val="883C8A"/>
                </a:solidFill>
              </a:rPr>
              <a:t>Mail : .……………………………………………… </a:t>
            </a:r>
            <a:r>
              <a:rPr lang="fr-FR" altLang="fr-FR" sz="1400" dirty="0">
                <a:solidFill>
                  <a:srgbClr val="883C8A"/>
                </a:solidFill>
              </a:rPr>
              <a:t>@</a:t>
            </a:r>
            <a:r>
              <a:rPr lang="fr-FR" altLang="fr-FR" sz="1200" dirty="0">
                <a:solidFill>
                  <a:srgbClr val="883C8A"/>
                </a:solidFill>
              </a:rPr>
              <a:t>................……………………………….................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dirty="0">
              <a:solidFill>
                <a:srgbClr val="883C8A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dirty="0">
              <a:solidFill>
                <a:srgbClr val="883C8A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 u="sng" dirty="0"/>
              <a:t>Poste à pourvoir</a:t>
            </a:r>
            <a:r>
              <a:rPr lang="fr-FR" altLang="fr-FR" sz="1200" b="1" dirty="0"/>
              <a:t> :  </a:t>
            </a:r>
            <a:r>
              <a:rPr lang="fr-FR" altLang="fr-FR" sz="1200" dirty="0"/>
              <a:t>………………………………………………………………………………………………….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 b="1" i="1" dirty="0">
                <a:solidFill>
                  <a:srgbClr val="604A7B"/>
                </a:solidFill>
              </a:rPr>
              <a:t>Merci de renseigner </a:t>
            </a:r>
            <a:r>
              <a:rPr lang="fr-FR" altLang="fr-FR" sz="1000" b="1" i="1" u="sng" dirty="0">
                <a:solidFill>
                  <a:srgbClr val="604A7B"/>
                </a:solidFill>
              </a:rPr>
              <a:t>avec précision</a:t>
            </a:r>
            <a:r>
              <a:rPr lang="fr-FR" altLang="fr-FR" sz="1000" b="1" i="1" dirty="0">
                <a:solidFill>
                  <a:srgbClr val="604A7B"/>
                </a:solidFill>
              </a:rPr>
              <a:t> la fiche de poste jointe.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 b="1" i="1" dirty="0">
              <a:solidFill>
                <a:srgbClr val="604A7B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 b="1" i="1" dirty="0">
              <a:solidFill>
                <a:srgbClr val="604A7B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 b="1" i="1" dirty="0">
              <a:solidFill>
                <a:srgbClr val="604A7B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 i="1" dirty="0">
                <a:solidFill>
                  <a:srgbClr val="604A7B"/>
                </a:solidFill>
              </a:rPr>
              <a:t>En partenariat avec :</a:t>
            </a:r>
            <a:endParaRPr lang="fr-FR" altLang="fr-FR" sz="1000" dirty="0">
              <a:solidFill>
                <a:srgbClr val="883C8A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dirty="0">
              <a:solidFill>
                <a:srgbClr val="883C8A"/>
              </a:solidFill>
            </a:endParaRPr>
          </a:p>
        </p:txBody>
      </p:sp>
      <p:pic>
        <p:nvPicPr>
          <p:cNvPr id="15" name="Imag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571" y="7452319"/>
            <a:ext cx="716078" cy="7350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08" y="309081"/>
            <a:ext cx="17430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13" descr="P:\LADAPT_EST_WEB_2016_CMJN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485" y="8235986"/>
            <a:ext cx="648072" cy="75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ADB2BE-E1CB-4766-966F-AE375B34B7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1854" y="8562213"/>
            <a:ext cx="1666667" cy="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00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ZoneTexte 4"/>
          <p:cNvSpPr txBox="1">
            <a:spLocks noChangeArrowheads="1"/>
          </p:cNvSpPr>
          <p:nvPr/>
        </p:nvSpPr>
        <p:spPr bwMode="auto">
          <a:xfrm>
            <a:off x="1390629" y="1068384"/>
            <a:ext cx="4068763" cy="34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fr-FR" altLang="fr-FR" sz="4000" b="1" i="1" dirty="0" err="1">
                <a:solidFill>
                  <a:srgbClr val="883C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</a:t>
            </a:r>
            <a:r>
              <a:rPr lang="fr-FR" altLang="fr-FR" sz="4000" b="1" i="1" dirty="0">
                <a:solidFill>
                  <a:srgbClr val="883C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Job</a:t>
            </a:r>
            <a:endParaRPr lang="fr-FR" altLang="fr-FR" sz="1400" i="1" dirty="0">
              <a:solidFill>
                <a:srgbClr val="883C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12959" y="114374"/>
            <a:ext cx="1711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En partenariat avec :</a:t>
            </a:r>
          </a:p>
        </p:txBody>
      </p:sp>
      <p:graphicFrame>
        <p:nvGraphicFramePr>
          <p:cNvPr id="19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337650"/>
              </p:ext>
            </p:extLst>
          </p:nvPr>
        </p:nvGraphicFramePr>
        <p:xfrm>
          <a:off x="275568" y="1713809"/>
          <a:ext cx="6216541" cy="6674616"/>
        </p:xfrm>
        <a:graphic>
          <a:graphicData uri="http://schemas.openxmlformats.org/drawingml/2006/table">
            <a:tbl>
              <a:tblPr/>
              <a:tblGrid>
                <a:gridCol w="1020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6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8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POSTE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Intitulé  </a:t>
                      </a: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: ……………………………………………………………………………………………………………….…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Localisation : </a:t>
                      </a: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……..……………………………………………………………………………………………………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Délais de recrutement : □ &lt; 3 mois        □ de 3 à 6 mois        □ &gt; 6 mois 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Conditions 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o"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sym typeface="Wingdings" pitchFamily="2" charset="2"/>
                        </a:rPr>
                        <a:t>Temps plein        Temps partiel (Nombre d’heures/semaine : ……………………… 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o"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sym typeface="Wingdings" pitchFamily="2" charset="2"/>
                        </a:rPr>
                        <a:t> CDI       CDD     Contrat intérimaire  (dates : ………………………………….……………)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o"/>
                        <a:tabLst/>
                      </a:pPr>
                      <a:r>
                        <a:rPr kumimoji="0" 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  <a:sym typeface="Wingdings" pitchFamily="2" charset="2"/>
                        </a:rPr>
                        <a:t> Alternance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o"/>
                        <a:tabLst/>
                      </a:pPr>
                      <a:r>
                        <a:rPr kumimoji="0" 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  <a:sym typeface="Wingdings" pitchFamily="2" charset="2"/>
                        </a:rPr>
                        <a:t> Travail Posté (2X8, 3X8, …)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89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Prérequis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Langues</a:t>
                      </a: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 : ………………………………………………………………….………………………………………………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Informatique</a:t>
                      </a: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 (Logiciel, …) : ………………………………………………………………………..…………..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Permis B </a:t>
                      </a: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: </a:t>
                      </a: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sym typeface="Wingdings" pitchFamily="2" charset="2"/>
                        </a:rPr>
                        <a:t> OUI  NON - Véhicule personnel :  OUI  NON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Niveau de formation  et/ou formation(s) demandée(s) </a:t>
                      </a: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: ………………………………………..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…………………………………………………………………………………………………………………………..…………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1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Missions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Compétences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Attendues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8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Expériences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Attendues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9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Formation proposée suite au recrutement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38083" marB="38083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ZoneTexte 7"/>
          <p:cNvSpPr txBox="1">
            <a:spLocks noChangeArrowheads="1"/>
          </p:cNvSpPr>
          <p:nvPr/>
        </p:nvSpPr>
        <p:spPr bwMode="auto">
          <a:xfrm>
            <a:off x="70727" y="1373291"/>
            <a:ext cx="6626225" cy="38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/>
              <a:t>FICHE DE POSTE</a:t>
            </a:r>
            <a:r>
              <a:rPr lang="fr-FR" altLang="fr-FR" sz="2400" b="1" dirty="0"/>
              <a:t> </a:t>
            </a:r>
          </a:p>
        </p:txBody>
      </p:sp>
      <p:pic>
        <p:nvPicPr>
          <p:cNvPr id="17" name="Image 13" descr="pole_emploi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979" y="8650260"/>
            <a:ext cx="455425" cy="36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89" y="8656154"/>
            <a:ext cx="679333" cy="33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2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7" y="8489544"/>
            <a:ext cx="642404" cy="61156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8" y="252873"/>
            <a:ext cx="17430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e 14" descr="P:\LADAPT_EST_WEB_2016_CMJ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55086" y="8490342"/>
            <a:ext cx="556870" cy="68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68EE81C-D2CC-447F-9B4F-0302AA3A92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1676" y="8600371"/>
            <a:ext cx="1666667" cy="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59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37495"/>
              </p:ext>
            </p:extLst>
          </p:nvPr>
        </p:nvGraphicFramePr>
        <p:xfrm>
          <a:off x="111897" y="1754832"/>
          <a:ext cx="6626225" cy="3204922"/>
        </p:xfrm>
        <a:graphic>
          <a:graphicData uri="http://schemas.openxmlformats.org/drawingml/2006/table">
            <a:tbl>
              <a:tblPr/>
              <a:tblGrid>
                <a:gridCol w="3436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0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128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Conditions particulières liées au poste proposé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(Cochez si les conditions sont présentes sur le poste)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5076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838"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Positions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particulières :</a:t>
                      </a:r>
                    </a:p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flexions </a:t>
                      </a:r>
                      <a:r>
                        <a:rPr lang="fr-FR" sz="105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contorsions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sym typeface="Wingdings 2" panose="05020102010507070707" pitchFamily="18" charset="2"/>
                        </a:rPr>
                        <a:t>  autre </a:t>
                      </a:r>
                      <a:endParaRPr lang="fr-FR" sz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□ Travail en hauteur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□ Gestes répétitifs</a:t>
                      </a:r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□ Bruit </a:t>
                      </a:r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□ Assis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                           □ D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ebout</a:t>
                      </a:r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□ Escaliers </a:t>
                      </a:r>
                      <a:r>
                        <a:rPr lang="fr-FR" sz="12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(nombre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de marches : ……. )</a:t>
                      </a:r>
                    </a:p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Calibri"/>
                        </a:rPr>
                        <a:t>□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Ascenseur  </a:t>
                      </a:r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□ Port de charge :   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□ &lt; 5kg</a:t>
                      </a:r>
                      <a:r>
                        <a:rPr lang="fr-FR" sz="1100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    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□ de 5 à 10 kg   </a:t>
                      </a:r>
                    </a:p>
                    <a:p>
                      <a:r>
                        <a:rPr lang="fr-FR" sz="11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                               □ &gt;</a:t>
                      </a:r>
                      <a:r>
                        <a:rPr lang="fr-FR" sz="1100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10 kg</a:t>
                      </a:r>
                      <a:endParaRPr lang="fr-FR" sz="11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□ Travail en équipe</a:t>
                      </a:r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□ Chaud</a:t>
                      </a:r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□ Froid</a:t>
                      </a:r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□ Toxiques respiratoires :  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□ allergènes  </a:t>
                      </a:r>
                    </a:p>
                    <a:p>
                      <a:r>
                        <a:rPr lang="fr-FR" sz="11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                       </a:t>
                      </a:r>
                      <a:r>
                        <a:rPr lang="fr-FR" sz="11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□ poussières  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□ autres </a:t>
                      </a:r>
                      <a:r>
                        <a:rPr lang="fr-FR" sz="11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: …………</a:t>
                      </a:r>
                      <a:endParaRPr lang="fr-FR" sz="11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□ Contact avec le public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11897" y="4947989"/>
            <a:ext cx="6626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>
                <a:latin typeface="Trebuchet MS" panose="020B0603020202020204" pitchFamily="34" charset="0"/>
              </a:rPr>
              <a:t>Autres conditions :</a:t>
            </a:r>
          </a:p>
          <a:p>
            <a:pPr marL="171450" indent="-171450">
              <a:buFontTx/>
              <a:buChar char="-"/>
            </a:pPr>
            <a:r>
              <a:rPr lang="fr-FR" sz="1200" dirty="0">
                <a:latin typeface="Trebuchet MS" panose="020B0603020202020204" pitchFamily="34" charset="0"/>
              </a:rPr>
              <a:t>……………………………………………………………………………………………………………………………………………..</a:t>
            </a:r>
          </a:p>
          <a:p>
            <a:endParaRPr lang="fr-FR" sz="1200" dirty="0">
              <a:latin typeface="Trebuchet MS" panose="020B0603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fr-FR" sz="1200" dirty="0">
                <a:latin typeface="Trebuchet MS" panose="020B0603020202020204" pitchFamily="34" charset="0"/>
              </a:rPr>
              <a:t>………………………………………………………………………………………………………………………………..……………</a:t>
            </a:r>
          </a:p>
          <a:p>
            <a:endParaRPr lang="fr-FR" sz="1200" dirty="0">
              <a:latin typeface="Trebuchet MS" panose="020B0603020202020204" pitchFamily="34" charset="0"/>
            </a:endParaRPr>
          </a:p>
          <a:p>
            <a:endParaRPr lang="fr-FR" sz="1200" u="sng" dirty="0">
              <a:latin typeface="Trebuchet MS" panose="020B0603020202020204" pitchFamily="34" charset="0"/>
            </a:endParaRPr>
          </a:p>
          <a:p>
            <a:r>
              <a:rPr lang="fr-FR" sz="1200" u="sng" dirty="0">
                <a:latin typeface="Trebuchet MS" panose="020B0603020202020204" pitchFamily="34" charset="0"/>
              </a:rPr>
              <a:t>Environnement de travail :</a:t>
            </a:r>
            <a:r>
              <a:rPr lang="fr-FR" sz="1200" dirty="0">
                <a:latin typeface="Trebuchet MS" panose="020B0603020202020204" pitchFamily="34" charset="0"/>
              </a:rPr>
              <a:t> ………………………………………………………………………………………….………….</a:t>
            </a:r>
          </a:p>
          <a:p>
            <a:endParaRPr lang="fr-FR" sz="1200" dirty="0">
              <a:latin typeface="Trebuchet MS" panose="020B0603020202020204" pitchFamily="34" charset="0"/>
            </a:endParaRPr>
          </a:p>
          <a:p>
            <a:r>
              <a:rPr lang="fr-FR" sz="1200" dirty="0">
                <a:latin typeface="Trebuchet MS" panose="020B0603020202020204" pitchFamily="34" charset="0"/>
              </a:rPr>
              <a:t>…………………………………………………………………………………………………………………………………………………..</a:t>
            </a:r>
          </a:p>
          <a:p>
            <a:endParaRPr lang="fr-FR" sz="1200" dirty="0">
              <a:latin typeface="Trebuchet MS" panose="020B0603020202020204" pitchFamily="34" charset="0"/>
            </a:endParaRPr>
          </a:p>
          <a:p>
            <a:r>
              <a:rPr lang="fr-FR" sz="1200" dirty="0">
                <a:latin typeface="Trebuchet MS" panose="020B0603020202020204" pitchFamily="34" charset="0"/>
              </a:rPr>
              <a:t>…………………………………………………………………………………………………………………………………………………..</a:t>
            </a:r>
          </a:p>
          <a:p>
            <a:endParaRPr lang="fr-FR" sz="1200" dirty="0">
              <a:latin typeface="Trebuchet MS" panose="020B0603020202020204" pitchFamily="34" charset="0"/>
            </a:endParaRPr>
          </a:p>
          <a:p>
            <a:pPr algn="ctr"/>
            <a:r>
              <a:rPr lang="fr-FR" sz="1200" dirty="0">
                <a:latin typeface="Trebuchet MS" panose="020B0603020202020204" pitchFamily="34" charset="0"/>
              </a:rPr>
              <a:t>		</a:t>
            </a:r>
            <a:r>
              <a:rPr lang="fr-FR" sz="1100" i="1" dirty="0"/>
              <a:t>N’oubliez pas que des aménagements de poste sont envisageables 			et que des ressources humaines et financières sont à votre 		disposition pour les réaliser!</a:t>
            </a:r>
          </a:p>
        </p:txBody>
      </p:sp>
      <p:sp>
        <p:nvSpPr>
          <p:cNvPr id="9" name="ZoneTexte 4"/>
          <p:cNvSpPr txBox="1">
            <a:spLocks noChangeArrowheads="1"/>
          </p:cNvSpPr>
          <p:nvPr/>
        </p:nvSpPr>
        <p:spPr bwMode="auto">
          <a:xfrm>
            <a:off x="1390629" y="1068384"/>
            <a:ext cx="4068763" cy="34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fr-FR" altLang="fr-FR" sz="4000" b="1" i="1" dirty="0" err="1">
                <a:solidFill>
                  <a:srgbClr val="883C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</a:t>
            </a:r>
            <a:r>
              <a:rPr lang="fr-FR" altLang="fr-FR" sz="4000" b="1" i="1" dirty="0">
                <a:solidFill>
                  <a:srgbClr val="883C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Job</a:t>
            </a:r>
            <a:endParaRPr lang="fr-FR" altLang="fr-FR" sz="1400" i="1" dirty="0">
              <a:solidFill>
                <a:srgbClr val="883C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C:\Users\edupin\Pictures\Pro\Club E et 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167" y="150201"/>
            <a:ext cx="1706473" cy="75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7"/>
          <p:cNvSpPr txBox="1">
            <a:spLocks noChangeArrowheads="1"/>
          </p:cNvSpPr>
          <p:nvPr/>
        </p:nvSpPr>
        <p:spPr bwMode="auto">
          <a:xfrm>
            <a:off x="70727" y="1373291"/>
            <a:ext cx="6626225" cy="38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/>
              <a:t>FICHE DE POSTE</a:t>
            </a:r>
            <a:r>
              <a:rPr lang="fr-FR" altLang="fr-FR" sz="2400" b="1" dirty="0"/>
              <a:t> </a:t>
            </a:r>
          </a:p>
        </p:txBody>
      </p:sp>
      <p:pic>
        <p:nvPicPr>
          <p:cNvPr id="14" name="Image 13" descr="pole_emploi1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48" y="8586160"/>
            <a:ext cx="455425" cy="36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59" y="8620788"/>
            <a:ext cx="679333" cy="33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15" y="8323103"/>
            <a:ext cx="576064" cy="61156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256319"/>
            <a:ext cx="17367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Image 19" descr="P:\LADAPT_EST_WEB_2016_CMJN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30063" y="8323103"/>
            <a:ext cx="556870" cy="68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7020272"/>
            <a:ext cx="1001416" cy="100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513DD0D-C984-45A9-85AC-DA4BCD5A60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2936" y="8693831"/>
            <a:ext cx="1666667" cy="257143"/>
          </a:xfrm>
          <a:prstGeom prst="rect">
            <a:avLst/>
          </a:prstGeom>
        </p:spPr>
      </p:pic>
      <p:pic>
        <p:nvPicPr>
          <p:cNvPr id="4" name="Picture 2" descr="image001">
            <a:extLst>
              <a:ext uri="{FF2B5EF4-FFF2-40B4-BE49-F238E27FC236}">
                <a16:creationId xmlns:a16="http://schemas.microsoft.com/office/drawing/2014/main" id="{BA69BF46-A5FF-4EA7-8FA0-5353DE13C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50"/>
            <a:ext cx="33274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3627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646</Words>
  <Application>Microsoft Office PowerPoint</Application>
  <PresentationFormat>Affichage à l'écran (4:3)</PresentationFormat>
  <Paragraphs>137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Trebuchet MS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Marie Thérèse Przybyla</dc:creator>
  <cp:lastModifiedBy>Valérie VILLARD</cp:lastModifiedBy>
  <cp:revision>153</cp:revision>
  <cp:lastPrinted>2019-09-18T09:17:34Z</cp:lastPrinted>
  <dcterms:created xsi:type="dcterms:W3CDTF">2010-08-18T08:37:54Z</dcterms:created>
  <dcterms:modified xsi:type="dcterms:W3CDTF">2019-09-18T09:27:48Z</dcterms:modified>
</cp:coreProperties>
</file>